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2"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0DD03-FF58-44ED-9D11-51E52DA3FE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CE3637-6C9C-47E4-99CC-4CA1C32618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00EF70-CDD3-4422-93FB-45B48C4CF59A}"/>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5" name="Footer Placeholder 4">
            <a:extLst>
              <a:ext uri="{FF2B5EF4-FFF2-40B4-BE49-F238E27FC236}">
                <a16:creationId xmlns:a16="http://schemas.microsoft.com/office/drawing/2014/main" id="{727F6D54-4388-4779-8806-1D68966927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C38A70-57D2-4E70-AD0E-F8F5368F29F0}"/>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414205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012C3-5B81-4199-9D85-551B50BCE7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1A3876-8A60-45E6-9AFC-220A1A41398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6CCC6-7979-4117-B350-11D5D6F84D3F}"/>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5" name="Footer Placeholder 4">
            <a:extLst>
              <a:ext uri="{FF2B5EF4-FFF2-40B4-BE49-F238E27FC236}">
                <a16:creationId xmlns:a16="http://schemas.microsoft.com/office/drawing/2014/main" id="{7E0B7816-BDAB-469E-9948-24D502AD6A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939976-7B93-4F87-8245-CBDEB3AD7D38}"/>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391690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250C1-09BA-4D8B-95FE-3DFB6DD62C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2CC8B56-1CB5-4A58-9D2C-1E39ADDBDE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EA02A7C-FF6E-4CEA-9FCD-CE0F6BE1BF11}"/>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5" name="Footer Placeholder 4">
            <a:extLst>
              <a:ext uri="{FF2B5EF4-FFF2-40B4-BE49-F238E27FC236}">
                <a16:creationId xmlns:a16="http://schemas.microsoft.com/office/drawing/2014/main" id="{FE338C7F-A1BD-41C3-B4A1-BA4233C3A7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28C7EC-4114-4582-9D76-4E79EC7FF8B4}"/>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83792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4D1DF-202E-4297-96B2-6F489CB93A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AD52FC-E63D-45DC-880C-04667A3DB89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2AFB120-8C47-4EDB-BA57-5A306104CC4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9C7695C-F101-4B44-9352-B096E3EBBCB0}"/>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6" name="Footer Placeholder 5">
            <a:extLst>
              <a:ext uri="{FF2B5EF4-FFF2-40B4-BE49-F238E27FC236}">
                <a16:creationId xmlns:a16="http://schemas.microsoft.com/office/drawing/2014/main" id="{795E4F86-3634-4787-85F8-DE9189270E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42B804-5A39-4F85-BFFD-48D699A3024C}"/>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3330041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03C5D-2E51-42CB-A0CC-3861BBE9FB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ACD5C8-525A-4B9A-B686-33DA29AD1D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36BEB3C-F449-48EC-9BBF-AE4628FE950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DF22C5C-7524-4028-B9F7-57AA36D472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B1B4EEE-FC43-4F5F-98DB-305EF47F2AB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BA6355F-D141-40C6-B3A1-1F9D165F6CD8}"/>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8" name="Footer Placeholder 7">
            <a:extLst>
              <a:ext uri="{FF2B5EF4-FFF2-40B4-BE49-F238E27FC236}">
                <a16:creationId xmlns:a16="http://schemas.microsoft.com/office/drawing/2014/main" id="{9D979690-F703-4EEA-9A52-D8515EF57F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B5E230-3675-4F3D-A1F4-8A8D225BD1A0}"/>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771746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975FB-F251-4965-B476-DB78BFE7C6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970B353-60BC-404A-8828-119CE9D7AE25}"/>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4" name="Footer Placeholder 3">
            <a:extLst>
              <a:ext uri="{FF2B5EF4-FFF2-40B4-BE49-F238E27FC236}">
                <a16:creationId xmlns:a16="http://schemas.microsoft.com/office/drawing/2014/main" id="{F9665D74-A96F-4A7D-812D-A9B61F3D8E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17AF15-2320-4B1A-A2CD-16D0F610240E}"/>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919091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62EDE5-D6BC-41D3-ACD0-3272DFBAB1F5}"/>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3" name="Footer Placeholder 2">
            <a:extLst>
              <a:ext uri="{FF2B5EF4-FFF2-40B4-BE49-F238E27FC236}">
                <a16:creationId xmlns:a16="http://schemas.microsoft.com/office/drawing/2014/main" id="{F4AF3BD0-FF95-43AA-90A5-53DD1DAB6C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65D6DA-5D52-4D1C-BEC2-3F695BB00DB9}"/>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3108419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1CD81-F3ED-4C3B-BF30-54A110B2C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BAB6C4-CF76-4D6E-A84E-9FA63C9F27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FE7913-E128-43FA-AC02-43E12FECF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EDA3F06-25DC-471A-98D3-9161CF68EB0F}"/>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6" name="Footer Placeholder 5">
            <a:extLst>
              <a:ext uri="{FF2B5EF4-FFF2-40B4-BE49-F238E27FC236}">
                <a16:creationId xmlns:a16="http://schemas.microsoft.com/office/drawing/2014/main" id="{300A1DCF-ACE6-4D4E-9C66-892DB02E2D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01E11E-2FC8-42C1-B904-ADDCD0F25520}"/>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347348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8F559-A8CA-4319-A296-5351AD21BE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01F93B2-018A-44EB-9612-0E4E430971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6158225-EF4D-4923-91CF-FEA52C23DE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E0B893-A959-4D3B-B33D-535B51BE0D21}"/>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6" name="Footer Placeholder 5">
            <a:extLst>
              <a:ext uri="{FF2B5EF4-FFF2-40B4-BE49-F238E27FC236}">
                <a16:creationId xmlns:a16="http://schemas.microsoft.com/office/drawing/2014/main" id="{ADA59C2E-6D30-4DFE-8229-C9B32F737D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981247-8973-477F-B7E3-34C2C436E9BD}"/>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27381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571E5-DC80-4EB2-BB62-D79D986C04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826762-4E3B-42E4-A665-6976D2B0130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ABCD77-E9E5-4349-B034-4122F0577B30}"/>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5" name="Footer Placeholder 4">
            <a:extLst>
              <a:ext uri="{FF2B5EF4-FFF2-40B4-BE49-F238E27FC236}">
                <a16:creationId xmlns:a16="http://schemas.microsoft.com/office/drawing/2014/main" id="{5FCAFA7E-CF9B-40F5-B8F2-4B81CC0D8B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E4D568-AD40-4F55-BE31-DE0EF7DC80A7}"/>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1657018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DE477E-37CE-43F1-B251-F3D3E63E834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51FBB8-3B99-4182-9C45-E2030053049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61153C-51CC-4AB1-A362-44DC242D14E2}"/>
              </a:ext>
            </a:extLst>
          </p:cNvPr>
          <p:cNvSpPr>
            <a:spLocks noGrp="1"/>
          </p:cNvSpPr>
          <p:nvPr>
            <p:ph type="dt" sz="half" idx="10"/>
          </p:nvPr>
        </p:nvSpPr>
        <p:spPr/>
        <p:txBody>
          <a:bodyPr/>
          <a:lstStyle/>
          <a:p>
            <a:fld id="{193BA5DF-8F2C-4491-B1A8-09535D78E145}" type="datetimeFigureOut">
              <a:rPr lang="en-GB" smtClean="0"/>
              <a:t>12/12/2024</a:t>
            </a:fld>
            <a:endParaRPr lang="en-GB"/>
          </a:p>
        </p:txBody>
      </p:sp>
      <p:sp>
        <p:nvSpPr>
          <p:cNvPr id="5" name="Footer Placeholder 4">
            <a:extLst>
              <a:ext uri="{FF2B5EF4-FFF2-40B4-BE49-F238E27FC236}">
                <a16:creationId xmlns:a16="http://schemas.microsoft.com/office/drawing/2014/main" id="{F416187C-EA57-4882-B578-63926B2B51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F23CA6-106B-4F96-BFBA-076D8945074D}"/>
              </a:ext>
            </a:extLst>
          </p:cNvPr>
          <p:cNvSpPr>
            <a:spLocks noGrp="1"/>
          </p:cNvSpPr>
          <p:nvPr>
            <p:ph type="sldNum" sz="quarter" idx="12"/>
          </p:nvPr>
        </p:nvSpPr>
        <p:spPr/>
        <p:txBody>
          <a:bodyPr/>
          <a:lstStyle/>
          <a:p>
            <a:fld id="{9C174930-FD3F-4AB0-B922-A531DE729F99}" type="slidenum">
              <a:rPr lang="en-GB" smtClean="0"/>
              <a:t>‹#›</a:t>
            </a:fld>
            <a:endParaRPr lang="en-GB"/>
          </a:p>
        </p:txBody>
      </p:sp>
    </p:spTree>
    <p:extLst>
      <p:ext uri="{BB962C8B-B14F-4D97-AF65-F5344CB8AC3E}">
        <p14:creationId xmlns:p14="http://schemas.microsoft.com/office/powerpoint/2010/main" val="3403664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81970D-2E9E-4C99-8588-65C514E3FD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0FB544-204B-4B72-985A-B609145F6D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9A6CE7-634A-4022-9344-B6F8981D35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3BA5DF-8F2C-4491-B1A8-09535D78E145}" type="datetimeFigureOut">
              <a:rPr lang="en-GB" smtClean="0"/>
              <a:t>12/12/2024</a:t>
            </a:fld>
            <a:endParaRPr lang="en-GB"/>
          </a:p>
        </p:txBody>
      </p:sp>
      <p:sp>
        <p:nvSpPr>
          <p:cNvPr id="5" name="Footer Placeholder 4">
            <a:extLst>
              <a:ext uri="{FF2B5EF4-FFF2-40B4-BE49-F238E27FC236}">
                <a16:creationId xmlns:a16="http://schemas.microsoft.com/office/drawing/2014/main" id="{A2ED26BA-A74F-4A2E-8736-1056806CA5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75CE62E-D38E-4FF5-89C7-67BA692F54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174930-FD3F-4AB0-B922-A531DE729F99}" type="slidenum">
              <a:rPr lang="en-GB" smtClean="0"/>
              <a:t>‹#›</a:t>
            </a:fld>
            <a:endParaRPr lang="en-GB"/>
          </a:p>
        </p:txBody>
      </p:sp>
    </p:spTree>
    <p:extLst>
      <p:ext uri="{BB962C8B-B14F-4D97-AF65-F5344CB8AC3E}">
        <p14:creationId xmlns:p14="http://schemas.microsoft.com/office/powerpoint/2010/main" val="15637317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51F852-D3A1-4E8A-B829-0A749C55F9C9}"/>
              </a:ext>
            </a:extLst>
          </p:cNvPr>
          <p:cNvSpPr/>
          <p:nvPr/>
        </p:nvSpPr>
        <p:spPr>
          <a:xfrm>
            <a:off x="1623134" y="87427"/>
            <a:ext cx="8945731" cy="369332"/>
          </a:xfrm>
          <a:prstGeom prst="rect">
            <a:avLst/>
          </a:prstGeom>
        </p:spPr>
        <p:txBody>
          <a:bodyPr wrap="square">
            <a:spAutoFit/>
          </a:bodyPr>
          <a:lstStyle/>
          <a:p>
            <a:pPr algn="ctr"/>
            <a:r>
              <a:rPr lang="en-GB" b="1" u="sng" dirty="0">
                <a:latin typeface="Letter-join Print Plus 4" panose="02000805000000020003" pitchFamily="50" charset="0"/>
              </a:rPr>
              <a:t>St Louis Catholic Academy Geography Progression Map (PKC Curriculum)</a:t>
            </a:r>
          </a:p>
        </p:txBody>
      </p:sp>
      <p:sp>
        <p:nvSpPr>
          <p:cNvPr id="3" name="Rectangle 2">
            <a:extLst>
              <a:ext uri="{FF2B5EF4-FFF2-40B4-BE49-F238E27FC236}">
                <a16:creationId xmlns:a16="http://schemas.microsoft.com/office/drawing/2014/main" id="{46C9B893-6185-4E21-A91E-1D17506D4B3D}"/>
              </a:ext>
            </a:extLst>
          </p:cNvPr>
          <p:cNvSpPr/>
          <p:nvPr/>
        </p:nvSpPr>
        <p:spPr>
          <a:xfrm>
            <a:off x="269290" y="713965"/>
            <a:ext cx="11475867" cy="5355312"/>
          </a:xfrm>
          <a:prstGeom prst="rect">
            <a:avLst/>
          </a:prstGeom>
        </p:spPr>
        <p:txBody>
          <a:bodyPr wrap="square">
            <a:spAutoFit/>
          </a:bodyPr>
          <a:lstStyle/>
          <a:p>
            <a:r>
              <a:rPr lang="en-GB" dirty="0">
                <a:latin typeface="Letter-join Print Plus 4" panose="02000805000000020003" pitchFamily="50" charset="0"/>
              </a:rPr>
              <a:t>We follow an adapted form of  the PKC Geography curriculum, which has been designed to be a ‘progression model’. The PKC curriculum forms a progression model where children move from unit to unit, year to year, learning more and remembering more allowing them to make interesting connections both within and across subjects. Within our approach, children will gain geographical expertise over time and will be asking and answering geographical questions with increasing sophistication as they move through the curriculum. </a:t>
            </a:r>
          </a:p>
          <a:p>
            <a:endParaRPr lang="en-GB" dirty="0">
              <a:latin typeface="Letter-join Print Plus 4" panose="02000805000000020003" pitchFamily="50" charset="0"/>
            </a:endParaRPr>
          </a:p>
          <a:p>
            <a:r>
              <a:rPr lang="en-GB" dirty="0">
                <a:latin typeface="Letter-join Print Plus 4" panose="02000805000000020003" pitchFamily="50" charset="0"/>
              </a:rPr>
              <a:t>Pupils progress in geography through developing their substantive and disciplinary knowledge. • Substantive knowledge means knowledge about the world around us. This includes locational knowledge, place knowledge and understanding, knowledge of environmental, physical and human geographical processes and geographical skills. • </a:t>
            </a:r>
          </a:p>
          <a:p>
            <a:endParaRPr lang="en-GB" dirty="0">
              <a:latin typeface="Letter-join Print Plus 4" panose="02000805000000020003" pitchFamily="50" charset="0"/>
            </a:endParaRPr>
          </a:p>
          <a:p>
            <a:r>
              <a:rPr lang="en-GB" dirty="0">
                <a:latin typeface="Letter-join Print Plus 4" panose="02000805000000020003" pitchFamily="50" charset="0"/>
              </a:rPr>
              <a:t>Disciplinary knowledge is knowledge of the discipline of geography. This includes how experts within the discipline of geography work, how they ask and answer questions, research, and how they draw conclusions. For primary pupils this may involve asking geographical questions such as ‘what is this place like?’, ‘why is this place like this?’, ‘how has this place changed?’, and ‘how are people affecting this place?’. Disciplinary knowledge also helps pupils to understand how substantive knowledge was generated and how knowledge within geography may have changed or will change over time. </a:t>
            </a:r>
          </a:p>
          <a:p>
            <a:endParaRPr lang="en-GB" dirty="0">
              <a:latin typeface="Letter-join Print Plus 4" panose="02000805000000020003" pitchFamily="50" charset="0"/>
            </a:endParaRPr>
          </a:p>
          <a:p>
            <a:r>
              <a:rPr lang="en-GB" dirty="0">
                <a:latin typeface="Letter-join Print Plus 4" panose="02000805000000020003" pitchFamily="50" charset="0"/>
              </a:rPr>
              <a:t>Substantive and disciplinary knowledge are used in combination when pupils are thinking and working geographically, for example when researching new places or conducting fieldwork.  </a:t>
            </a:r>
          </a:p>
        </p:txBody>
      </p:sp>
    </p:spTree>
    <p:extLst>
      <p:ext uri="{BB962C8B-B14F-4D97-AF65-F5344CB8AC3E}">
        <p14:creationId xmlns:p14="http://schemas.microsoft.com/office/powerpoint/2010/main" val="3382675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0AB181-C2C4-4D58-A4DD-72C5FDC184DF}"/>
              </a:ext>
            </a:extLst>
          </p:cNvPr>
          <p:cNvSpPr txBox="1"/>
          <p:nvPr/>
        </p:nvSpPr>
        <p:spPr>
          <a:xfrm>
            <a:off x="2283040" y="79899"/>
            <a:ext cx="7625919" cy="307777"/>
          </a:xfrm>
          <a:prstGeom prst="rect">
            <a:avLst/>
          </a:prstGeom>
          <a:noFill/>
        </p:spPr>
        <p:txBody>
          <a:bodyPr wrap="square" rtlCol="0">
            <a:spAutoFit/>
          </a:bodyPr>
          <a:lstStyle/>
          <a:p>
            <a:pPr algn="ctr"/>
            <a:r>
              <a:rPr lang="en-GB" sz="1400" b="1" u="sng" dirty="0">
                <a:latin typeface="Letter-join Print Plus 4" panose="02000805000000020003" pitchFamily="50" charset="0"/>
              </a:rPr>
              <a:t>St Louis Catholic Academy Geography Progression Map (PKC Curriculum)</a:t>
            </a:r>
          </a:p>
        </p:txBody>
      </p:sp>
      <p:graphicFrame>
        <p:nvGraphicFramePr>
          <p:cNvPr id="5" name="Table 4">
            <a:extLst>
              <a:ext uri="{FF2B5EF4-FFF2-40B4-BE49-F238E27FC236}">
                <a16:creationId xmlns:a16="http://schemas.microsoft.com/office/drawing/2014/main" id="{2E82E3CC-07DF-4B42-B0B5-4EE0267F3324}"/>
              </a:ext>
            </a:extLst>
          </p:cNvPr>
          <p:cNvGraphicFramePr>
            <a:graphicFrameLocks noGrp="1"/>
          </p:cNvGraphicFramePr>
          <p:nvPr>
            <p:extLst>
              <p:ext uri="{D42A27DB-BD31-4B8C-83A1-F6EECF244321}">
                <p14:modId xmlns:p14="http://schemas.microsoft.com/office/powerpoint/2010/main" val="4132026092"/>
              </p:ext>
            </p:extLst>
          </p:nvPr>
        </p:nvGraphicFramePr>
        <p:xfrm>
          <a:off x="248575" y="719666"/>
          <a:ext cx="11618453" cy="4577080"/>
        </p:xfrm>
        <a:graphic>
          <a:graphicData uri="http://schemas.openxmlformats.org/drawingml/2006/table">
            <a:tbl>
              <a:tblPr firstRow="1" bandRow="1">
                <a:tableStyleId>{5940675A-B579-460E-94D1-54222C63F5DA}</a:tableStyleId>
              </a:tblPr>
              <a:tblGrid>
                <a:gridCol w="1457960">
                  <a:extLst>
                    <a:ext uri="{9D8B030D-6E8A-4147-A177-3AD203B41FA5}">
                      <a16:colId xmlns:a16="http://schemas.microsoft.com/office/drawing/2014/main" val="3214293337"/>
                    </a:ext>
                  </a:extLst>
                </a:gridCol>
                <a:gridCol w="1451499">
                  <a:extLst>
                    <a:ext uri="{9D8B030D-6E8A-4147-A177-3AD203B41FA5}">
                      <a16:colId xmlns:a16="http://schemas.microsoft.com/office/drawing/2014/main" val="1345683552"/>
                    </a:ext>
                  </a:extLst>
                </a:gridCol>
                <a:gridCol w="1451499">
                  <a:extLst>
                    <a:ext uri="{9D8B030D-6E8A-4147-A177-3AD203B41FA5}">
                      <a16:colId xmlns:a16="http://schemas.microsoft.com/office/drawing/2014/main" val="765554984"/>
                    </a:ext>
                  </a:extLst>
                </a:gridCol>
                <a:gridCol w="1452600">
                  <a:extLst>
                    <a:ext uri="{9D8B030D-6E8A-4147-A177-3AD203B41FA5}">
                      <a16:colId xmlns:a16="http://schemas.microsoft.com/office/drawing/2014/main" val="1039398744"/>
                    </a:ext>
                  </a:extLst>
                </a:gridCol>
                <a:gridCol w="1450398">
                  <a:extLst>
                    <a:ext uri="{9D8B030D-6E8A-4147-A177-3AD203B41FA5}">
                      <a16:colId xmlns:a16="http://schemas.microsoft.com/office/drawing/2014/main" val="432895467"/>
                    </a:ext>
                  </a:extLst>
                </a:gridCol>
                <a:gridCol w="1451499">
                  <a:extLst>
                    <a:ext uri="{9D8B030D-6E8A-4147-A177-3AD203B41FA5}">
                      <a16:colId xmlns:a16="http://schemas.microsoft.com/office/drawing/2014/main" val="3945879302"/>
                    </a:ext>
                  </a:extLst>
                </a:gridCol>
                <a:gridCol w="1451499">
                  <a:extLst>
                    <a:ext uri="{9D8B030D-6E8A-4147-A177-3AD203B41FA5}">
                      <a16:colId xmlns:a16="http://schemas.microsoft.com/office/drawing/2014/main" val="1962082904"/>
                    </a:ext>
                  </a:extLst>
                </a:gridCol>
                <a:gridCol w="1451499">
                  <a:extLst>
                    <a:ext uri="{9D8B030D-6E8A-4147-A177-3AD203B41FA5}">
                      <a16:colId xmlns:a16="http://schemas.microsoft.com/office/drawing/2014/main" val="3045618474"/>
                    </a:ext>
                  </a:extLst>
                </a:gridCol>
              </a:tblGrid>
              <a:tr h="370840">
                <a:tc>
                  <a:txBody>
                    <a:bodyPr/>
                    <a:lstStyle/>
                    <a:p>
                      <a:endParaRPr lang="en-GB" sz="1400" dirty="0">
                        <a:latin typeface="Letter-join Print Plus 4" panose="02000805000000020003" pitchFamily="50" charset="0"/>
                      </a:endParaRPr>
                    </a:p>
                  </a:txBody>
                  <a:tcPr/>
                </a:tc>
                <a:tc>
                  <a:txBody>
                    <a:bodyPr/>
                    <a:lstStyle/>
                    <a:p>
                      <a:pPr algn="ctr"/>
                      <a:r>
                        <a:rPr lang="en-GB" sz="1400" b="1" dirty="0">
                          <a:latin typeface="Letter-join Print Plus 4" panose="02000805000000020003" pitchFamily="50" charset="0"/>
                        </a:rPr>
                        <a:t>EYFS</a:t>
                      </a:r>
                    </a:p>
                  </a:txBody>
                  <a:tcPr/>
                </a:tc>
                <a:tc>
                  <a:txBody>
                    <a:bodyPr/>
                    <a:lstStyle/>
                    <a:p>
                      <a:pPr algn="ctr"/>
                      <a:r>
                        <a:rPr lang="en-GB" sz="1400" b="1" dirty="0">
                          <a:highlight>
                            <a:srgbClr val="FFFF00"/>
                          </a:highlight>
                          <a:latin typeface="Letter-join Print Plus 4" panose="02000805000000020003" pitchFamily="50" charset="0"/>
                        </a:rPr>
                        <a:t>Year 1</a:t>
                      </a:r>
                    </a:p>
                  </a:txBody>
                  <a:tcPr/>
                </a:tc>
                <a:tc>
                  <a:txBody>
                    <a:bodyPr/>
                    <a:lstStyle/>
                    <a:p>
                      <a:pPr algn="ctr"/>
                      <a:r>
                        <a:rPr lang="en-GB" sz="1400" b="1" dirty="0">
                          <a:highlight>
                            <a:srgbClr val="FFFF00"/>
                          </a:highlight>
                          <a:latin typeface="Letter-join Print Plus 4" panose="02000805000000020003" pitchFamily="50" charset="0"/>
                        </a:rPr>
                        <a:t>Year 2</a:t>
                      </a:r>
                    </a:p>
                  </a:txBody>
                  <a:tcPr/>
                </a:tc>
                <a:tc>
                  <a:txBody>
                    <a:bodyPr/>
                    <a:lstStyle/>
                    <a:p>
                      <a:pPr algn="ctr"/>
                      <a:r>
                        <a:rPr lang="en-GB" sz="1400" b="1" dirty="0">
                          <a:highlight>
                            <a:srgbClr val="FFFF00"/>
                          </a:highlight>
                          <a:latin typeface="Letter-join Print Plus 4" panose="02000805000000020003" pitchFamily="50" charset="0"/>
                        </a:rPr>
                        <a:t>Year 3</a:t>
                      </a:r>
                    </a:p>
                  </a:txBody>
                  <a:tcPr/>
                </a:tc>
                <a:tc>
                  <a:txBody>
                    <a:bodyPr/>
                    <a:lstStyle/>
                    <a:p>
                      <a:pPr algn="ctr"/>
                      <a:r>
                        <a:rPr lang="en-GB" sz="1400" b="1" dirty="0">
                          <a:highlight>
                            <a:srgbClr val="FFFF00"/>
                          </a:highlight>
                          <a:latin typeface="Letter-join Print Plus 4" panose="02000805000000020003" pitchFamily="50" charset="0"/>
                        </a:rPr>
                        <a:t>Year 4</a:t>
                      </a:r>
                    </a:p>
                  </a:txBody>
                  <a:tcPr/>
                </a:tc>
                <a:tc>
                  <a:txBody>
                    <a:bodyPr/>
                    <a:lstStyle/>
                    <a:p>
                      <a:pPr algn="ctr"/>
                      <a:r>
                        <a:rPr lang="en-GB" sz="1400" b="1" dirty="0">
                          <a:highlight>
                            <a:srgbClr val="FFFF00"/>
                          </a:highlight>
                          <a:latin typeface="Letter-join Print Plus 4" panose="02000805000000020003" pitchFamily="50" charset="0"/>
                        </a:rPr>
                        <a:t>Year 5</a:t>
                      </a:r>
                    </a:p>
                  </a:txBody>
                  <a:tcPr/>
                </a:tc>
                <a:tc>
                  <a:txBody>
                    <a:bodyPr/>
                    <a:lstStyle/>
                    <a:p>
                      <a:pPr algn="ctr"/>
                      <a:r>
                        <a:rPr lang="en-GB" sz="1400" b="1" dirty="0">
                          <a:highlight>
                            <a:srgbClr val="FFFF00"/>
                          </a:highlight>
                          <a:latin typeface="Letter-join Print Plus 4" panose="02000805000000020003" pitchFamily="50" charset="0"/>
                        </a:rPr>
                        <a:t>Year 6</a:t>
                      </a:r>
                    </a:p>
                  </a:txBody>
                  <a:tcPr/>
                </a:tc>
                <a:extLst>
                  <a:ext uri="{0D108BD9-81ED-4DB2-BD59-A6C34878D82A}">
                    <a16:rowId xmlns:a16="http://schemas.microsoft.com/office/drawing/2014/main" val="3149183469"/>
                  </a:ext>
                </a:extLst>
              </a:tr>
              <a:tr h="370840">
                <a:tc>
                  <a:txBody>
                    <a:bodyPr/>
                    <a:lstStyle/>
                    <a:p>
                      <a:r>
                        <a:rPr lang="en-GB" sz="1400" dirty="0">
                          <a:latin typeface="Letter-join Print Plus 4" panose="02000805000000020003" pitchFamily="50" charset="0"/>
                        </a:rPr>
                        <a:t>Locational knowledge</a:t>
                      </a:r>
                    </a:p>
                  </a:txBody>
                  <a:tcPr>
                    <a:solidFill>
                      <a:schemeClr val="bg1">
                        <a:lumMod val="85000"/>
                      </a:schemeClr>
                    </a:solidFill>
                  </a:tcPr>
                </a:tc>
                <a:tc>
                  <a:txBody>
                    <a:bodyPr/>
                    <a:lstStyle/>
                    <a:p>
                      <a:endParaRPr lang="en-GB" sz="1000" dirty="0">
                        <a:latin typeface="Letter-join Print Plus 4" panose="02000805000000020003" pitchFamily="50" charset="0"/>
                      </a:endParaRPr>
                    </a:p>
                  </a:txBody>
                  <a:tcPr/>
                </a:tc>
                <a:tc>
                  <a:txBody>
                    <a:bodyPr/>
                    <a:lstStyle/>
                    <a:p>
                      <a:r>
                        <a:rPr lang="en-GB" sz="1000" dirty="0">
                          <a:latin typeface="Letter-join Print Plus 4" panose="02000805000000020003" pitchFamily="50" charset="0"/>
                        </a:rPr>
                        <a:t>Spatial Sense; children use aerial views to locate their school, look at maps of the local area, learn how to locate places on maps, use a compass and draw simple maps. Following this, children learn about the UK, locating its countries and capital cities and then study the Seven Continents using all their knowledge of compass directions, maps and globes to locate the continents and oceans. </a:t>
                      </a:r>
                    </a:p>
                  </a:txBody>
                  <a:tcPr/>
                </a:tc>
                <a:tc>
                  <a:txBody>
                    <a:bodyPr/>
                    <a:lstStyle/>
                    <a:p>
                      <a:r>
                        <a:rPr lang="en-GB" sz="1000" dirty="0">
                          <a:latin typeface="Letter-join Print Plus 4" panose="02000805000000020003" pitchFamily="50" charset="0"/>
                        </a:rPr>
                        <a:t>Spatial Sense; building on knowledge from Year 1 children look again at the location of their school, draw maps, use maps to plan a route and identify locations on globes and world maps including the equator. Following this, children build on their knowledge of the UK to study the British Isles, locating key places using maps and atlases. Then, children build on their knowledge of continents to study Northern Europe, locating key physical and human features of this region. </a:t>
                      </a:r>
                    </a:p>
                  </a:txBody>
                  <a:tcPr/>
                </a:tc>
                <a:tc>
                  <a:txBody>
                    <a:bodyPr/>
                    <a:lstStyle/>
                    <a:p>
                      <a:r>
                        <a:rPr lang="en-GB" sz="1000" dirty="0">
                          <a:latin typeface="Letter-join Print Plus 4" panose="02000805000000020003" pitchFamily="50" charset="0"/>
                        </a:rPr>
                        <a:t>Spatial Sense; children are introduced to Ordnance Survey maps and their associated symbols. They learn how to use four and six figure grid references to locate places on a map. Following this, children use and develop their locational knowledge when studying Rivers, UK: The South West, &amp; Western Europe</a:t>
                      </a:r>
                    </a:p>
                  </a:txBody>
                  <a:tcPr/>
                </a:tc>
                <a:tc>
                  <a:txBody>
                    <a:bodyPr/>
                    <a:lstStyle/>
                    <a:p>
                      <a:r>
                        <a:rPr lang="en-GB" sz="1000" dirty="0">
                          <a:latin typeface="Letter-join Print Plus 4" panose="02000805000000020003" pitchFamily="50" charset="0"/>
                        </a:rPr>
                        <a:t>Spatial sense; building on knowledge from KS1 and year 3 children study globes and locate the Tropics of Cancer and Capricorn, they learn scale is used on maps, use and build their knowledge of grid references and apply locational knowledge to topic on Regions of the UK. Following this, children use and develop their locational knowledge when studying Mediterranean Europe, Eastern Europe (including the location of Russia), UK: London and the South East, UK: Northern Ireland (where children learn key topographical features and land-use patterns)</a:t>
                      </a:r>
                    </a:p>
                  </a:txBody>
                  <a:tcPr/>
                </a:tc>
                <a:tc>
                  <a:txBody>
                    <a:bodyPr/>
                    <a:lstStyle/>
                    <a:p>
                      <a:r>
                        <a:rPr lang="en-GB" sz="1000" dirty="0">
                          <a:latin typeface="Letter-join Print Plus 4" panose="02000805000000020003" pitchFamily="50" charset="0"/>
                        </a:rPr>
                        <a:t>Spatial Sense; children build on their knowledge from KS1 and lower KS2 to study longitude and latitude, the hemispheres, coordinates, scale and relief maps. Following this, children study a local area (Newmarket /East Anglia) and apply their locational knowledge when they study mountains worldwide. They also undertake a local study. </a:t>
                      </a:r>
                    </a:p>
                  </a:txBody>
                  <a:tcPr/>
                </a:tc>
                <a:tc>
                  <a:txBody>
                    <a:bodyPr/>
                    <a:lstStyle/>
                    <a:p>
                      <a:r>
                        <a:rPr lang="en-GB" sz="1000" dirty="0">
                          <a:latin typeface="Letter-join Print Plus 4" panose="02000805000000020003" pitchFamily="50" charset="0"/>
                        </a:rPr>
                        <a:t>Spatial Sense; building on all their previous locational knowledge, children look again at latitude and longitude, the Arctic and Antarctic circles, Prime Meridian, time zones and maps of the world. Following this they study geographical issues and apply their locational knowledge to study South America</a:t>
                      </a:r>
                    </a:p>
                  </a:txBody>
                  <a:tcPr/>
                </a:tc>
                <a:extLst>
                  <a:ext uri="{0D108BD9-81ED-4DB2-BD59-A6C34878D82A}">
                    <a16:rowId xmlns:a16="http://schemas.microsoft.com/office/drawing/2014/main" val="1068271653"/>
                  </a:ext>
                </a:extLst>
              </a:tr>
            </a:tbl>
          </a:graphicData>
        </a:graphic>
      </p:graphicFrame>
    </p:spTree>
    <p:extLst>
      <p:ext uri="{BB962C8B-B14F-4D97-AF65-F5344CB8AC3E}">
        <p14:creationId xmlns:p14="http://schemas.microsoft.com/office/powerpoint/2010/main" val="4067069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96405E6-CA80-4CEA-B3C5-C99C9BCF1419}"/>
              </a:ext>
            </a:extLst>
          </p:cNvPr>
          <p:cNvGraphicFramePr>
            <a:graphicFrameLocks noGrp="1"/>
          </p:cNvGraphicFramePr>
          <p:nvPr>
            <p:extLst>
              <p:ext uri="{D42A27DB-BD31-4B8C-83A1-F6EECF244321}">
                <p14:modId xmlns:p14="http://schemas.microsoft.com/office/powerpoint/2010/main" val="4279702835"/>
              </p:ext>
            </p:extLst>
          </p:nvPr>
        </p:nvGraphicFramePr>
        <p:xfrm>
          <a:off x="449260" y="518586"/>
          <a:ext cx="11618453" cy="3139440"/>
        </p:xfrm>
        <a:graphic>
          <a:graphicData uri="http://schemas.openxmlformats.org/drawingml/2006/table">
            <a:tbl>
              <a:tblPr firstRow="1" bandRow="1">
                <a:tableStyleId>{5940675A-B579-460E-94D1-54222C63F5DA}</a:tableStyleId>
              </a:tblPr>
              <a:tblGrid>
                <a:gridCol w="1457960">
                  <a:extLst>
                    <a:ext uri="{9D8B030D-6E8A-4147-A177-3AD203B41FA5}">
                      <a16:colId xmlns:a16="http://schemas.microsoft.com/office/drawing/2014/main" val="1863745079"/>
                    </a:ext>
                  </a:extLst>
                </a:gridCol>
                <a:gridCol w="1451499">
                  <a:extLst>
                    <a:ext uri="{9D8B030D-6E8A-4147-A177-3AD203B41FA5}">
                      <a16:colId xmlns:a16="http://schemas.microsoft.com/office/drawing/2014/main" val="1010511582"/>
                    </a:ext>
                  </a:extLst>
                </a:gridCol>
                <a:gridCol w="1451499">
                  <a:extLst>
                    <a:ext uri="{9D8B030D-6E8A-4147-A177-3AD203B41FA5}">
                      <a16:colId xmlns:a16="http://schemas.microsoft.com/office/drawing/2014/main" val="993953192"/>
                    </a:ext>
                  </a:extLst>
                </a:gridCol>
                <a:gridCol w="1451499">
                  <a:extLst>
                    <a:ext uri="{9D8B030D-6E8A-4147-A177-3AD203B41FA5}">
                      <a16:colId xmlns:a16="http://schemas.microsoft.com/office/drawing/2014/main" val="2867032478"/>
                    </a:ext>
                  </a:extLst>
                </a:gridCol>
                <a:gridCol w="1451499">
                  <a:extLst>
                    <a:ext uri="{9D8B030D-6E8A-4147-A177-3AD203B41FA5}">
                      <a16:colId xmlns:a16="http://schemas.microsoft.com/office/drawing/2014/main" val="2814029511"/>
                    </a:ext>
                  </a:extLst>
                </a:gridCol>
                <a:gridCol w="1451499">
                  <a:extLst>
                    <a:ext uri="{9D8B030D-6E8A-4147-A177-3AD203B41FA5}">
                      <a16:colId xmlns:a16="http://schemas.microsoft.com/office/drawing/2014/main" val="2408173088"/>
                    </a:ext>
                  </a:extLst>
                </a:gridCol>
                <a:gridCol w="1451499">
                  <a:extLst>
                    <a:ext uri="{9D8B030D-6E8A-4147-A177-3AD203B41FA5}">
                      <a16:colId xmlns:a16="http://schemas.microsoft.com/office/drawing/2014/main" val="4152713659"/>
                    </a:ext>
                  </a:extLst>
                </a:gridCol>
                <a:gridCol w="1451499">
                  <a:extLst>
                    <a:ext uri="{9D8B030D-6E8A-4147-A177-3AD203B41FA5}">
                      <a16:colId xmlns:a16="http://schemas.microsoft.com/office/drawing/2014/main" val="4087184817"/>
                    </a:ext>
                  </a:extLst>
                </a:gridCol>
              </a:tblGrid>
              <a:tr h="349910">
                <a:tc>
                  <a:txBody>
                    <a:bodyPr/>
                    <a:lstStyle/>
                    <a:p>
                      <a:r>
                        <a:rPr lang="en-GB" sz="1400" dirty="0">
                          <a:latin typeface="Letter-join Print Plus 4" panose="02000805000000020003" pitchFamily="50" charset="0"/>
                        </a:rPr>
                        <a:t>Place knowledge</a:t>
                      </a:r>
                    </a:p>
                  </a:txBody>
                  <a:tcPr>
                    <a:solidFill>
                      <a:schemeClr val="bg1">
                        <a:lumMod val="85000"/>
                      </a:schemeClr>
                    </a:solidFill>
                  </a:tcPr>
                </a:tc>
                <a:tc>
                  <a:txBody>
                    <a:bodyPr/>
                    <a:lstStyle/>
                    <a:p>
                      <a:r>
                        <a:rPr lang="en-GB" sz="1000" dirty="0">
                          <a:latin typeface="Letter-join Print Plus 4" panose="02000805000000020003" pitchFamily="50" charset="0"/>
                        </a:rPr>
                        <a:t>England</a:t>
                      </a:r>
                    </a:p>
                  </a:txBody>
                  <a:tcPr/>
                </a:tc>
                <a:tc>
                  <a:txBody>
                    <a:bodyPr/>
                    <a:lstStyle/>
                    <a:p>
                      <a:r>
                        <a:rPr lang="en-GB" sz="1000" dirty="0">
                          <a:latin typeface="Letter-join Print Plus 4" panose="02000805000000020003" pitchFamily="50" charset="0"/>
                        </a:rPr>
                        <a:t>Place knowledge is woven throughout the curriculum. Children build understanding of what it is like in a place when they study Spatial Sense and focus on their local area and also when they study the UK and identify physical and human features of the countries of the UK. </a:t>
                      </a:r>
                    </a:p>
                  </a:txBody>
                  <a:tcPr/>
                </a:tc>
                <a:tc>
                  <a:txBody>
                    <a:bodyPr/>
                    <a:lstStyle/>
                    <a:p>
                      <a:r>
                        <a:rPr lang="en-GB" sz="1000" dirty="0">
                          <a:latin typeface="Letter-join Print Plus 4" panose="02000805000000020003" pitchFamily="50" charset="0"/>
                        </a:rPr>
                        <a:t>Building on place knowledge from Year 1 children learn more about their local area in Spatial Sense, then they also learn more about the UK when they study The British Isles and compare their local area with Cape Town, South Africa (a region of a contrasting non-European country), before deepening their understanding of places in Northern Europe. </a:t>
                      </a:r>
                    </a:p>
                  </a:txBody>
                  <a:tcPr/>
                </a:tc>
                <a:tc>
                  <a:txBody>
                    <a:bodyPr/>
                    <a:lstStyle/>
                    <a:p>
                      <a:r>
                        <a:rPr lang="en-GB" sz="1000" dirty="0">
                          <a:latin typeface="Letter-join Print Plus 4" panose="02000805000000020003" pitchFamily="50" charset="0"/>
                        </a:rPr>
                        <a:t>Building on place knowledge from KS1 children will look Rivers of Europe, Africa, Asia, Australia, South America and North America.  </a:t>
                      </a:r>
                    </a:p>
                  </a:txBody>
                  <a:tcPr/>
                </a:tc>
                <a:tc>
                  <a:txBody>
                    <a:bodyPr/>
                    <a:lstStyle/>
                    <a:p>
                      <a:r>
                        <a:rPr lang="en-GB" sz="1000" dirty="0">
                          <a:latin typeface="Letter-join Print Plus 4" panose="02000805000000020003" pitchFamily="50" charset="0"/>
                        </a:rPr>
                        <a:t>Children continue to develop their local place knowledge in Year 4 by looking at maps of the local area and using grid references to identify key geographical features. Adding to their prior knowledge of the UK, children will focus on these regions; London and the South East and Northern Ireland. They build their European place knowledge, learning more about Mediterranean and Eastern Europe. </a:t>
                      </a:r>
                    </a:p>
                  </a:txBody>
                  <a:tcPr/>
                </a:tc>
                <a:tc>
                  <a:txBody>
                    <a:bodyPr/>
                    <a:lstStyle/>
                    <a:p>
                      <a:r>
                        <a:rPr lang="en-GB" sz="1000" dirty="0">
                          <a:latin typeface="Letter-join Print Plus 4" panose="02000805000000020003" pitchFamily="50" charset="0"/>
                        </a:rPr>
                        <a:t>Children further secure their place knowledge in Year 5 when they study Mountains in Europe, Asia, North and South America and Africa. Following this, children will undertake a local study, deepening their understanding of the geography of the local area and the challenges it poses for the people who live there. </a:t>
                      </a:r>
                    </a:p>
                  </a:txBody>
                  <a:tcPr/>
                </a:tc>
                <a:tc>
                  <a:txBody>
                    <a:bodyPr/>
                    <a:lstStyle/>
                    <a:p>
                      <a:r>
                        <a:rPr lang="en-GB" sz="1000" dirty="0">
                          <a:latin typeface="Letter-join Print Plus 4" panose="02000805000000020003" pitchFamily="50" charset="0"/>
                        </a:rPr>
                        <a:t>Children’s place knowledge develops further in Year 6 where they study British Geographical Issues and South America. At this stage children who have followed the curriculum will have made progress with place knowledge and should be able to identify and describe many contrasting places around the world. </a:t>
                      </a:r>
                    </a:p>
                  </a:txBody>
                  <a:tcPr/>
                </a:tc>
                <a:extLst>
                  <a:ext uri="{0D108BD9-81ED-4DB2-BD59-A6C34878D82A}">
                    <a16:rowId xmlns:a16="http://schemas.microsoft.com/office/drawing/2014/main" val="1976152892"/>
                  </a:ext>
                </a:extLst>
              </a:tr>
            </a:tbl>
          </a:graphicData>
        </a:graphic>
      </p:graphicFrame>
      <p:graphicFrame>
        <p:nvGraphicFramePr>
          <p:cNvPr id="5" name="Table 4">
            <a:extLst>
              <a:ext uri="{FF2B5EF4-FFF2-40B4-BE49-F238E27FC236}">
                <a16:creationId xmlns:a16="http://schemas.microsoft.com/office/drawing/2014/main" id="{DE8FDECA-887F-4F0F-9D35-EC4856BE8A42}"/>
              </a:ext>
            </a:extLst>
          </p:cNvPr>
          <p:cNvGraphicFramePr>
            <a:graphicFrameLocks noGrp="1"/>
          </p:cNvGraphicFramePr>
          <p:nvPr>
            <p:extLst>
              <p:ext uri="{D42A27DB-BD31-4B8C-83A1-F6EECF244321}">
                <p14:modId xmlns:p14="http://schemas.microsoft.com/office/powerpoint/2010/main" val="2116553710"/>
              </p:ext>
            </p:extLst>
          </p:nvPr>
        </p:nvGraphicFramePr>
        <p:xfrm>
          <a:off x="1907220" y="147746"/>
          <a:ext cx="10160493" cy="370840"/>
        </p:xfrm>
        <a:graphic>
          <a:graphicData uri="http://schemas.openxmlformats.org/drawingml/2006/table">
            <a:tbl>
              <a:tblPr firstRow="1" bandRow="1">
                <a:tableStyleId>{5940675A-B579-460E-94D1-54222C63F5DA}</a:tableStyleId>
              </a:tblPr>
              <a:tblGrid>
                <a:gridCol w="1451499">
                  <a:extLst>
                    <a:ext uri="{9D8B030D-6E8A-4147-A177-3AD203B41FA5}">
                      <a16:colId xmlns:a16="http://schemas.microsoft.com/office/drawing/2014/main" val="626860210"/>
                    </a:ext>
                  </a:extLst>
                </a:gridCol>
                <a:gridCol w="1451499">
                  <a:extLst>
                    <a:ext uri="{9D8B030D-6E8A-4147-A177-3AD203B41FA5}">
                      <a16:colId xmlns:a16="http://schemas.microsoft.com/office/drawing/2014/main" val="3517953054"/>
                    </a:ext>
                  </a:extLst>
                </a:gridCol>
                <a:gridCol w="1451499">
                  <a:extLst>
                    <a:ext uri="{9D8B030D-6E8A-4147-A177-3AD203B41FA5}">
                      <a16:colId xmlns:a16="http://schemas.microsoft.com/office/drawing/2014/main" val="3250818191"/>
                    </a:ext>
                  </a:extLst>
                </a:gridCol>
                <a:gridCol w="1451499">
                  <a:extLst>
                    <a:ext uri="{9D8B030D-6E8A-4147-A177-3AD203B41FA5}">
                      <a16:colId xmlns:a16="http://schemas.microsoft.com/office/drawing/2014/main" val="950772276"/>
                    </a:ext>
                  </a:extLst>
                </a:gridCol>
                <a:gridCol w="1451499">
                  <a:extLst>
                    <a:ext uri="{9D8B030D-6E8A-4147-A177-3AD203B41FA5}">
                      <a16:colId xmlns:a16="http://schemas.microsoft.com/office/drawing/2014/main" val="1629375794"/>
                    </a:ext>
                  </a:extLst>
                </a:gridCol>
                <a:gridCol w="1451499">
                  <a:extLst>
                    <a:ext uri="{9D8B030D-6E8A-4147-A177-3AD203B41FA5}">
                      <a16:colId xmlns:a16="http://schemas.microsoft.com/office/drawing/2014/main" val="3594354223"/>
                    </a:ext>
                  </a:extLst>
                </a:gridCol>
                <a:gridCol w="1451499">
                  <a:extLst>
                    <a:ext uri="{9D8B030D-6E8A-4147-A177-3AD203B41FA5}">
                      <a16:colId xmlns:a16="http://schemas.microsoft.com/office/drawing/2014/main" val="818107552"/>
                    </a:ext>
                  </a:extLst>
                </a:gridCol>
              </a:tblGrid>
              <a:tr h="370840">
                <a:tc>
                  <a:txBody>
                    <a:bodyPr/>
                    <a:lstStyle/>
                    <a:p>
                      <a:pPr algn="ctr"/>
                      <a:r>
                        <a:rPr lang="en-GB" sz="1400" b="1" dirty="0">
                          <a:highlight>
                            <a:srgbClr val="FFFF00"/>
                          </a:highlight>
                          <a:latin typeface="Letter-join Print Plus 4" panose="02000805000000020003" pitchFamily="50" charset="0"/>
                        </a:rPr>
                        <a:t>EYFS</a:t>
                      </a:r>
                    </a:p>
                  </a:txBody>
                  <a:tcPr/>
                </a:tc>
                <a:tc>
                  <a:txBody>
                    <a:bodyPr/>
                    <a:lstStyle/>
                    <a:p>
                      <a:pPr algn="ctr"/>
                      <a:r>
                        <a:rPr lang="en-GB" sz="1400" b="1" dirty="0">
                          <a:highlight>
                            <a:srgbClr val="FFFF00"/>
                          </a:highlight>
                          <a:latin typeface="Letter-join Print Plus 4" panose="02000805000000020003" pitchFamily="50" charset="0"/>
                        </a:rPr>
                        <a:t>Year 1</a:t>
                      </a:r>
                    </a:p>
                  </a:txBody>
                  <a:tcPr/>
                </a:tc>
                <a:tc>
                  <a:txBody>
                    <a:bodyPr/>
                    <a:lstStyle/>
                    <a:p>
                      <a:pPr algn="ctr"/>
                      <a:r>
                        <a:rPr lang="en-GB" sz="1400" b="1" dirty="0">
                          <a:highlight>
                            <a:srgbClr val="FFFF00"/>
                          </a:highlight>
                          <a:latin typeface="Letter-join Print Plus 4" panose="02000805000000020003" pitchFamily="50" charset="0"/>
                        </a:rPr>
                        <a:t>Year 2</a:t>
                      </a:r>
                    </a:p>
                  </a:txBody>
                  <a:tcPr/>
                </a:tc>
                <a:tc>
                  <a:txBody>
                    <a:bodyPr/>
                    <a:lstStyle/>
                    <a:p>
                      <a:pPr algn="ctr"/>
                      <a:r>
                        <a:rPr lang="en-GB" sz="1400" b="1" dirty="0">
                          <a:highlight>
                            <a:srgbClr val="FFFF00"/>
                          </a:highlight>
                          <a:latin typeface="Letter-join Print Plus 4" panose="02000805000000020003" pitchFamily="50" charset="0"/>
                        </a:rPr>
                        <a:t>Year 3</a:t>
                      </a:r>
                    </a:p>
                  </a:txBody>
                  <a:tcPr/>
                </a:tc>
                <a:tc>
                  <a:txBody>
                    <a:bodyPr/>
                    <a:lstStyle/>
                    <a:p>
                      <a:pPr algn="ctr"/>
                      <a:r>
                        <a:rPr lang="en-GB" sz="1400" b="1" dirty="0">
                          <a:highlight>
                            <a:srgbClr val="FFFF00"/>
                          </a:highlight>
                          <a:latin typeface="Letter-join Print Plus 4" panose="02000805000000020003" pitchFamily="50" charset="0"/>
                        </a:rPr>
                        <a:t>Year 4</a:t>
                      </a:r>
                    </a:p>
                  </a:txBody>
                  <a:tcPr/>
                </a:tc>
                <a:tc>
                  <a:txBody>
                    <a:bodyPr/>
                    <a:lstStyle/>
                    <a:p>
                      <a:pPr algn="ctr"/>
                      <a:r>
                        <a:rPr lang="en-GB" sz="1400" b="1" dirty="0">
                          <a:highlight>
                            <a:srgbClr val="FFFF00"/>
                          </a:highlight>
                          <a:latin typeface="Letter-join Print Plus 4" panose="02000805000000020003" pitchFamily="50" charset="0"/>
                        </a:rPr>
                        <a:t>Year 5</a:t>
                      </a:r>
                    </a:p>
                  </a:txBody>
                  <a:tcPr/>
                </a:tc>
                <a:tc>
                  <a:txBody>
                    <a:bodyPr/>
                    <a:lstStyle/>
                    <a:p>
                      <a:pPr algn="ctr"/>
                      <a:r>
                        <a:rPr lang="en-GB" sz="1400" b="1" dirty="0">
                          <a:highlight>
                            <a:srgbClr val="FFFF00"/>
                          </a:highlight>
                          <a:latin typeface="Letter-join Print Plus 4" panose="02000805000000020003" pitchFamily="50" charset="0"/>
                        </a:rPr>
                        <a:t>Year 6</a:t>
                      </a:r>
                    </a:p>
                  </a:txBody>
                  <a:tcPr/>
                </a:tc>
                <a:extLst>
                  <a:ext uri="{0D108BD9-81ED-4DB2-BD59-A6C34878D82A}">
                    <a16:rowId xmlns:a16="http://schemas.microsoft.com/office/drawing/2014/main" val="4115932699"/>
                  </a:ext>
                </a:extLst>
              </a:tr>
            </a:tbl>
          </a:graphicData>
        </a:graphic>
      </p:graphicFrame>
    </p:spTree>
    <p:extLst>
      <p:ext uri="{BB962C8B-B14F-4D97-AF65-F5344CB8AC3E}">
        <p14:creationId xmlns:p14="http://schemas.microsoft.com/office/powerpoint/2010/main" val="1986946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5AA8BC4-007B-491D-B84A-011AC50E7EED}"/>
              </a:ext>
            </a:extLst>
          </p:cNvPr>
          <p:cNvGraphicFramePr>
            <a:graphicFrameLocks noGrp="1"/>
          </p:cNvGraphicFramePr>
          <p:nvPr>
            <p:extLst>
              <p:ext uri="{D42A27DB-BD31-4B8C-83A1-F6EECF244321}">
                <p14:modId xmlns:p14="http://schemas.microsoft.com/office/powerpoint/2010/main" val="1820679951"/>
              </p:ext>
            </p:extLst>
          </p:nvPr>
        </p:nvGraphicFramePr>
        <p:xfrm>
          <a:off x="286773" y="536341"/>
          <a:ext cx="11618454" cy="5222240"/>
        </p:xfrm>
        <a:graphic>
          <a:graphicData uri="http://schemas.openxmlformats.org/drawingml/2006/table">
            <a:tbl>
              <a:tblPr firstRow="1" bandRow="1">
                <a:tableStyleId>{5940675A-B579-460E-94D1-54222C63F5DA}</a:tableStyleId>
              </a:tblPr>
              <a:tblGrid>
                <a:gridCol w="1457960">
                  <a:extLst>
                    <a:ext uri="{9D8B030D-6E8A-4147-A177-3AD203B41FA5}">
                      <a16:colId xmlns:a16="http://schemas.microsoft.com/office/drawing/2014/main" val="3748424154"/>
                    </a:ext>
                  </a:extLst>
                </a:gridCol>
                <a:gridCol w="1451499">
                  <a:extLst>
                    <a:ext uri="{9D8B030D-6E8A-4147-A177-3AD203B41FA5}">
                      <a16:colId xmlns:a16="http://schemas.microsoft.com/office/drawing/2014/main" val="1047242314"/>
                    </a:ext>
                  </a:extLst>
                </a:gridCol>
                <a:gridCol w="2902998">
                  <a:extLst>
                    <a:ext uri="{9D8B030D-6E8A-4147-A177-3AD203B41FA5}">
                      <a16:colId xmlns:a16="http://schemas.microsoft.com/office/drawing/2014/main" val="2845731939"/>
                    </a:ext>
                  </a:extLst>
                </a:gridCol>
                <a:gridCol w="2902999">
                  <a:extLst>
                    <a:ext uri="{9D8B030D-6E8A-4147-A177-3AD203B41FA5}">
                      <a16:colId xmlns:a16="http://schemas.microsoft.com/office/drawing/2014/main" val="2827589963"/>
                    </a:ext>
                  </a:extLst>
                </a:gridCol>
                <a:gridCol w="2902998">
                  <a:extLst>
                    <a:ext uri="{9D8B030D-6E8A-4147-A177-3AD203B41FA5}">
                      <a16:colId xmlns:a16="http://schemas.microsoft.com/office/drawing/2014/main" val="1489889058"/>
                    </a:ext>
                  </a:extLst>
                </a:gridCol>
              </a:tblGrid>
              <a:tr h="370840">
                <a:tc gridSpan="5">
                  <a:txBody>
                    <a:bodyPr/>
                    <a:lstStyle/>
                    <a:p>
                      <a:r>
                        <a:rPr lang="en-GB" sz="1400" dirty="0">
                          <a:latin typeface="Letter-join Print Plus 4" panose="02000805000000020003" pitchFamily="50" charset="0"/>
                        </a:rPr>
                        <a:t>Human Geography</a:t>
                      </a:r>
                    </a:p>
                  </a:txBody>
                  <a:tcPr>
                    <a:solidFill>
                      <a:schemeClr val="bg1">
                        <a:lumMod val="85000"/>
                      </a:schemeClr>
                    </a:solidFill>
                  </a:tcPr>
                </a:tc>
                <a:tc hMerge="1">
                  <a:txBody>
                    <a:bodyPr/>
                    <a:lstStyle/>
                    <a:p>
                      <a:endParaRPr lang="en-GB" sz="1200" dirty="0">
                        <a:latin typeface="Letter-join Print Plus 4" panose="02000805000000020003" pitchFamily="50" charset="0"/>
                      </a:endParaRPr>
                    </a:p>
                  </a:txBody>
                  <a:tcPr>
                    <a:solidFill>
                      <a:schemeClr val="bg1">
                        <a:lumMod val="85000"/>
                      </a:schemeClr>
                    </a:solidFill>
                  </a:tcPr>
                </a:tc>
                <a:tc hMerge="1">
                  <a:txBody>
                    <a:bodyPr/>
                    <a:lstStyle/>
                    <a:p>
                      <a:endParaRPr lang="en-GB" sz="1200" dirty="0">
                        <a:latin typeface="Letter-join Print Plus 4" panose="02000805000000020003" pitchFamily="50" charset="0"/>
                      </a:endParaRPr>
                    </a:p>
                  </a:txBody>
                  <a:tcPr>
                    <a:solidFill>
                      <a:schemeClr val="bg1">
                        <a:lumMod val="85000"/>
                      </a:schemeClr>
                    </a:solidFill>
                  </a:tcPr>
                </a:tc>
                <a:tc hMerge="1">
                  <a:txBody>
                    <a:bodyPr/>
                    <a:lstStyle/>
                    <a:p>
                      <a:endParaRPr lang="en-GB" sz="1200" dirty="0">
                        <a:latin typeface="Letter-join Print Plus 4" panose="02000805000000020003" pitchFamily="50" charset="0"/>
                      </a:endParaRPr>
                    </a:p>
                  </a:txBody>
                  <a:tcPr/>
                </a:tc>
                <a:tc hMerge="1">
                  <a:txBody>
                    <a:bodyPr/>
                    <a:lstStyle/>
                    <a:p>
                      <a:endParaRPr lang="en-GB" sz="1200" dirty="0">
                        <a:latin typeface="Letter-join Print Plus 4" panose="02000805000000020003" pitchFamily="50" charset="0"/>
                      </a:endParaRPr>
                    </a:p>
                  </a:txBody>
                  <a:tcPr/>
                </a:tc>
                <a:extLst>
                  <a:ext uri="{0D108BD9-81ED-4DB2-BD59-A6C34878D82A}">
                    <a16:rowId xmlns:a16="http://schemas.microsoft.com/office/drawing/2014/main" val="2359101520"/>
                  </a:ext>
                </a:extLst>
              </a:tr>
              <a:tr h="370840">
                <a:tc>
                  <a:txBody>
                    <a:bodyPr/>
                    <a:lstStyle/>
                    <a:p>
                      <a:r>
                        <a:rPr lang="en-GB" sz="1400" dirty="0">
                          <a:latin typeface="Letter-join Print Plus 4" panose="02000805000000020003" pitchFamily="50" charset="0"/>
                        </a:rPr>
                        <a:t>Settlements</a:t>
                      </a:r>
                    </a:p>
                  </a:txBody>
                  <a:tcPr>
                    <a:solidFill>
                      <a:schemeClr val="bg1"/>
                    </a:solidFill>
                  </a:tcPr>
                </a:tc>
                <a:tc>
                  <a:txBody>
                    <a:bodyPr/>
                    <a:lstStyle/>
                    <a:p>
                      <a:r>
                        <a:rPr lang="en-GB" sz="1200" dirty="0">
                          <a:latin typeface="Letter-join Print Plus 4" panose="02000805000000020003" pitchFamily="50" charset="0"/>
                        </a:rPr>
                        <a:t>Newmarket</a:t>
                      </a:r>
                    </a:p>
                    <a:p>
                      <a:r>
                        <a:rPr lang="en-GB" sz="1200" dirty="0">
                          <a:latin typeface="Letter-join Print Plus 4" panose="02000805000000020003" pitchFamily="50" charset="0"/>
                        </a:rPr>
                        <a:t>London</a:t>
                      </a:r>
                    </a:p>
                  </a:txBody>
                  <a:tcPr>
                    <a:solidFill>
                      <a:schemeClr val="bg1"/>
                    </a:solidFill>
                  </a:tcPr>
                </a:tc>
                <a:tc>
                  <a:txBody>
                    <a:bodyPr/>
                    <a:lstStyle/>
                    <a:p>
                      <a:r>
                        <a:rPr lang="en-GB" sz="1200" dirty="0">
                          <a:latin typeface="Letter-join Print Plus 4" panose="02000805000000020003" pitchFamily="50" charset="0"/>
                        </a:rPr>
                        <a:t>Capital cities of the countries of the UK; London, Cardiff, Edinburgh, Belfast.  Capital cities of some of the countries in Northern Europe e.g. Copenhagen in Denmark </a:t>
                      </a:r>
                    </a:p>
                  </a:txBody>
                  <a:tcPr>
                    <a:solidFill>
                      <a:schemeClr val="bg1"/>
                    </a:solidFill>
                  </a:tcPr>
                </a:tc>
                <a:tc>
                  <a:txBody>
                    <a:bodyPr/>
                    <a:lstStyle/>
                    <a:p>
                      <a:r>
                        <a:rPr lang="en-GB" sz="1200" dirty="0">
                          <a:latin typeface="Letter-join Print Plus 4" panose="02000805000000020003" pitchFamily="50" charset="0"/>
                        </a:rPr>
                        <a:t>Cities, towns, villages, hamlets (Year 3 Settlements) The South-West:  thatched cottages, Stonehenge, Bristol, Exeter, Plymouth, Bath, Bournemouth Western Europe: Paris, Berlin, Brussels, Vienna, Bern and Amsterdam Mediterranean Europe: Lisbon, Madrid, Rome, Athens, Venice, London and the Southeast: Canterbury, Brighton, London and Dover</a:t>
                      </a:r>
                    </a:p>
                  </a:txBody>
                  <a:tcPr>
                    <a:solidFill>
                      <a:schemeClr val="bg1"/>
                    </a:solidFill>
                  </a:tcPr>
                </a:tc>
                <a:tc>
                  <a:txBody>
                    <a:bodyPr/>
                    <a:lstStyle/>
                    <a:p>
                      <a:r>
                        <a:rPr lang="en-GB" sz="1200" dirty="0">
                          <a:latin typeface="Letter-join Print Plus 4" panose="02000805000000020003" pitchFamily="50" charset="0"/>
                        </a:rPr>
                        <a:t>Brasilia, Sao Paulo, Buenos Aires and Lima (South America)  Mexico City, </a:t>
                      </a:r>
                    </a:p>
                  </a:txBody>
                  <a:tcPr>
                    <a:solidFill>
                      <a:schemeClr val="bg1"/>
                    </a:solidFill>
                  </a:tcPr>
                </a:tc>
                <a:extLst>
                  <a:ext uri="{0D108BD9-81ED-4DB2-BD59-A6C34878D82A}">
                    <a16:rowId xmlns:a16="http://schemas.microsoft.com/office/drawing/2014/main" val="2032975161"/>
                  </a:ext>
                </a:extLst>
              </a:tr>
              <a:tr h="370840">
                <a:tc>
                  <a:txBody>
                    <a:bodyPr/>
                    <a:lstStyle/>
                    <a:p>
                      <a:r>
                        <a:rPr lang="en-GB" sz="1400" dirty="0">
                          <a:latin typeface="Letter-join Print Plus 4" panose="02000805000000020003" pitchFamily="50" charset="0"/>
                        </a:rPr>
                        <a:t>Landmarks</a:t>
                      </a:r>
                    </a:p>
                  </a:txBody>
                  <a:tcPr>
                    <a:solidFill>
                      <a:schemeClr val="bg1"/>
                    </a:solidFill>
                  </a:tcPr>
                </a:tc>
                <a:tc>
                  <a:txBody>
                    <a:bodyPr/>
                    <a:lstStyle/>
                    <a:p>
                      <a:r>
                        <a:rPr lang="en-US" sz="1200" kern="1200" dirty="0">
                          <a:solidFill>
                            <a:schemeClr val="tx1"/>
                          </a:solidFill>
                          <a:effectLst/>
                          <a:latin typeface="Letter-join Print Plus 4" panose="02000805000000020003" pitchFamily="50" charset="0"/>
                          <a:ea typeface="+mn-ea"/>
                          <a:cs typeface="+mn-cs"/>
                        </a:rPr>
                        <a:t>Buckingham Palace, Windsor Castle.</a:t>
                      </a:r>
                      <a:endParaRPr lang="en-GB" sz="1200" dirty="0">
                        <a:latin typeface="Letter-join Print Plus 4" panose="02000805000000020003" pitchFamily="50" charset="0"/>
                      </a:endParaRPr>
                    </a:p>
                  </a:txBody>
                  <a:tcPr>
                    <a:solidFill>
                      <a:schemeClr val="bg1"/>
                    </a:solidFill>
                  </a:tcPr>
                </a:tc>
                <a:tc>
                  <a:txBody>
                    <a:bodyPr/>
                    <a:lstStyle/>
                    <a:p>
                      <a:r>
                        <a:rPr lang="en-GB" sz="1200" dirty="0">
                          <a:latin typeface="Letter-join Print Plus 4" panose="02000805000000020003" pitchFamily="50" charset="0"/>
                        </a:rPr>
                        <a:t>Aberdeen Harbour, Scotland Hadrian's Wall (old Roman border between Scotland and England), The Brandenburg Gate, Berlin, Germany; The </a:t>
                      </a:r>
                      <a:r>
                        <a:rPr lang="en-GB" sz="1200" dirty="0" err="1">
                          <a:latin typeface="Letter-join Print Plus 4" panose="02000805000000020003" pitchFamily="50" charset="0"/>
                        </a:rPr>
                        <a:t>Mannekin</a:t>
                      </a:r>
                      <a:r>
                        <a:rPr lang="en-GB" sz="1200" dirty="0">
                          <a:latin typeface="Letter-join Print Plus 4" panose="02000805000000020003" pitchFamily="50" charset="0"/>
                        </a:rPr>
                        <a:t> </a:t>
                      </a:r>
                      <a:r>
                        <a:rPr lang="en-GB" sz="1200" dirty="0" err="1">
                          <a:latin typeface="Letter-join Print Plus 4" panose="02000805000000020003" pitchFamily="50" charset="0"/>
                        </a:rPr>
                        <a:t>Pis</a:t>
                      </a:r>
                      <a:r>
                        <a:rPr lang="en-GB" sz="1200" dirty="0">
                          <a:latin typeface="Letter-join Print Plus 4" panose="02000805000000020003" pitchFamily="50" charset="0"/>
                        </a:rPr>
                        <a:t> in Brussels; Belgium, Oresund Bridge, between Denmark and Sweden (Northern Europe) </a:t>
                      </a:r>
                    </a:p>
                  </a:txBody>
                  <a:tcPr>
                    <a:solidFill>
                      <a:schemeClr val="bg1"/>
                    </a:solidFill>
                  </a:tcPr>
                </a:tc>
                <a:tc>
                  <a:txBody>
                    <a:bodyPr/>
                    <a:lstStyle/>
                    <a:p>
                      <a:r>
                        <a:rPr lang="en-GB" sz="1200" dirty="0">
                          <a:latin typeface="Letter-join Print Plus 4" panose="02000805000000020003" pitchFamily="50" charset="0"/>
                        </a:rPr>
                        <a:t>The South-West: Great Western Railway, Glastonbury Tor, Tintagel Castle Western Europe: Eiffel Tower, Paris, Big Ben, London </a:t>
                      </a:r>
                    </a:p>
                  </a:txBody>
                  <a:tcPr>
                    <a:solidFill>
                      <a:schemeClr val="bg1"/>
                    </a:solidFill>
                  </a:tcPr>
                </a:tc>
                <a:tc>
                  <a:txBody>
                    <a:bodyPr/>
                    <a:lstStyle/>
                    <a:p>
                      <a:r>
                        <a:rPr lang="en-GB" sz="1200" dirty="0">
                          <a:latin typeface="Letter-join Print Plus 4" panose="02000805000000020003" pitchFamily="50" charset="0"/>
                        </a:rPr>
                        <a:t>Machu Picchu (South America)</a:t>
                      </a:r>
                    </a:p>
                  </a:txBody>
                  <a:tcPr>
                    <a:solidFill>
                      <a:schemeClr val="bg1"/>
                    </a:solidFill>
                  </a:tcPr>
                </a:tc>
                <a:extLst>
                  <a:ext uri="{0D108BD9-81ED-4DB2-BD59-A6C34878D82A}">
                    <a16:rowId xmlns:a16="http://schemas.microsoft.com/office/drawing/2014/main" val="458171750"/>
                  </a:ext>
                </a:extLst>
              </a:tr>
              <a:tr h="370840">
                <a:tc gridSpan="5">
                  <a:txBody>
                    <a:bodyPr/>
                    <a:lstStyle/>
                    <a:p>
                      <a:r>
                        <a:rPr lang="en-GB" sz="1400" dirty="0">
                          <a:latin typeface="Letter-join Print Plus 4" panose="02000805000000020003" pitchFamily="50" charset="0"/>
                        </a:rPr>
                        <a:t>Physical Geography</a:t>
                      </a:r>
                    </a:p>
                  </a:txBody>
                  <a:tcPr>
                    <a:solidFill>
                      <a:schemeClr val="bg1">
                        <a:lumMod val="85000"/>
                      </a:schemeClr>
                    </a:solidFill>
                  </a:tcPr>
                </a:tc>
                <a:tc hMerge="1">
                  <a:txBody>
                    <a:bodyPr/>
                    <a:lstStyle/>
                    <a:p>
                      <a:endParaRPr lang="en-GB" sz="1200" dirty="0">
                        <a:latin typeface="Letter-join Print Plus 4" panose="02000805000000020003" pitchFamily="50" charset="0"/>
                      </a:endParaRPr>
                    </a:p>
                  </a:txBody>
                  <a:tcPr/>
                </a:tc>
                <a:tc hMerge="1">
                  <a:txBody>
                    <a:bodyPr/>
                    <a:lstStyle/>
                    <a:p>
                      <a:endParaRPr lang="en-GB" sz="1200" dirty="0">
                        <a:latin typeface="Letter-join Print Plus 4" panose="02000805000000020003" pitchFamily="50" charset="0"/>
                      </a:endParaRPr>
                    </a:p>
                  </a:txBody>
                  <a:tcPr/>
                </a:tc>
                <a:tc hMerge="1">
                  <a:txBody>
                    <a:bodyPr/>
                    <a:lstStyle/>
                    <a:p>
                      <a:endParaRPr lang="en-GB" sz="1200">
                        <a:latin typeface="Letter-join Print Plus 4" panose="02000805000000020003" pitchFamily="50" charset="0"/>
                      </a:endParaRPr>
                    </a:p>
                  </a:txBody>
                  <a:tcPr/>
                </a:tc>
                <a:tc hMerge="1">
                  <a:txBody>
                    <a:bodyPr/>
                    <a:lstStyle/>
                    <a:p>
                      <a:endParaRPr lang="en-GB" sz="1200">
                        <a:latin typeface="Letter-join Print Plus 4" panose="02000805000000020003" pitchFamily="50" charset="0"/>
                      </a:endParaRPr>
                    </a:p>
                  </a:txBody>
                  <a:tcPr/>
                </a:tc>
                <a:extLst>
                  <a:ext uri="{0D108BD9-81ED-4DB2-BD59-A6C34878D82A}">
                    <a16:rowId xmlns:a16="http://schemas.microsoft.com/office/drawing/2014/main" val="1791591354"/>
                  </a:ext>
                </a:extLst>
              </a:tr>
              <a:tr h="370840">
                <a:tc>
                  <a:txBody>
                    <a:bodyPr/>
                    <a:lstStyle/>
                    <a:p>
                      <a:r>
                        <a:rPr lang="en-GB" sz="1400" dirty="0">
                          <a:latin typeface="Letter-join Print Plus 4" panose="02000805000000020003" pitchFamily="50" charset="0"/>
                        </a:rPr>
                        <a:t>Rivers</a:t>
                      </a:r>
                    </a:p>
                  </a:txBody>
                  <a:tcPr/>
                </a:tc>
                <a:tc>
                  <a:txBody>
                    <a:bodyPr/>
                    <a:lstStyle/>
                    <a:p>
                      <a:endParaRPr lang="en-GB" sz="1200" dirty="0">
                        <a:latin typeface="Letter-join Print Plus 4" panose="02000805000000020003" pitchFamily="50" charset="0"/>
                      </a:endParaRPr>
                    </a:p>
                  </a:txBody>
                  <a:tcPr/>
                </a:tc>
                <a:tc>
                  <a:txBody>
                    <a:bodyPr/>
                    <a:lstStyle/>
                    <a:p>
                      <a:r>
                        <a:rPr lang="en-GB" sz="1200" dirty="0">
                          <a:latin typeface="Letter-join Print Plus 4" panose="02000805000000020003" pitchFamily="50" charset="0"/>
                        </a:rPr>
                        <a:t>River Thames (London)  Valleys and rivers (British Isles) Local rivers  Related physical feature - Fjord (Northern Europe)</a:t>
                      </a:r>
                    </a:p>
                  </a:txBody>
                  <a:tcPr/>
                </a:tc>
                <a:tc>
                  <a:txBody>
                    <a:bodyPr/>
                    <a:lstStyle/>
                    <a:p>
                      <a:r>
                        <a:rPr lang="en-GB" sz="1200" dirty="0">
                          <a:latin typeface="Letter-join Print Plus 4" panose="02000805000000020003" pitchFamily="50" charset="0"/>
                        </a:rPr>
                        <a:t>Indus River (India) River Ganges (India)  River Po (Italy) Amazon River (South America) Volga (Russia) Danube (Central and Eastern Europe) River Nile (Africa) River Niger (Africa) River Severn (South West England) Children also learn about the River Nile</a:t>
                      </a:r>
                    </a:p>
                  </a:txBody>
                  <a:tcPr/>
                </a:tc>
                <a:tc>
                  <a:txBody>
                    <a:bodyPr/>
                    <a:lstStyle/>
                    <a:p>
                      <a:r>
                        <a:rPr lang="en-GB" sz="1200" dirty="0">
                          <a:latin typeface="Letter-join Print Plus 4" panose="02000805000000020003" pitchFamily="50" charset="0"/>
                        </a:rPr>
                        <a:t>Amazon River (South America) Flooding in the UK – Year 6 British Geographical Issues </a:t>
                      </a:r>
                    </a:p>
                  </a:txBody>
                  <a:tcPr/>
                </a:tc>
                <a:extLst>
                  <a:ext uri="{0D108BD9-81ED-4DB2-BD59-A6C34878D82A}">
                    <a16:rowId xmlns:a16="http://schemas.microsoft.com/office/drawing/2014/main" val="1113373281"/>
                  </a:ext>
                </a:extLst>
              </a:tr>
            </a:tbl>
          </a:graphicData>
        </a:graphic>
      </p:graphicFrame>
      <p:graphicFrame>
        <p:nvGraphicFramePr>
          <p:cNvPr id="3" name="Table 2">
            <a:extLst>
              <a:ext uri="{FF2B5EF4-FFF2-40B4-BE49-F238E27FC236}">
                <a16:creationId xmlns:a16="http://schemas.microsoft.com/office/drawing/2014/main" id="{E1AA9DD3-555A-400E-B144-CA1A4E63C60D}"/>
              </a:ext>
            </a:extLst>
          </p:cNvPr>
          <p:cNvGraphicFramePr>
            <a:graphicFrameLocks noGrp="1"/>
          </p:cNvGraphicFramePr>
          <p:nvPr>
            <p:extLst>
              <p:ext uri="{D42A27DB-BD31-4B8C-83A1-F6EECF244321}">
                <p14:modId xmlns:p14="http://schemas.microsoft.com/office/powerpoint/2010/main" val="3381032485"/>
              </p:ext>
            </p:extLst>
          </p:nvPr>
        </p:nvGraphicFramePr>
        <p:xfrm>
          <a:off x="1744733" y="165501"/>
          <a:ext cx="10160493" cy="370840"/>
        </p:xfrm>
        <a:graphic>
          <a:graphicData uri="http://schemas.openxmlformats.org/drawingml/2006/table">
            <a:tbl>
              <a:tblPr firstRow="1" bandRow="1">
                <a:tableStyleId>{5940675A-B579-460E-94D1-54222C63F5DA}</a:tableStyleId>
              </a:tblPr>
              <a:tblGrid>
                <a:gridCol w="1451499">
                  <a:extLst>
                    <a:ext uri="{9D8B030D-6E8A-4147-A177-3AD203B41FA5}">
                      <a16:colId xmlns:a16="http://schemas.microsoft.com/office/drawing/2014/main" val="3193933226"/>
                    </a:ext>
                  </a:extLst>
                </a:gridCol>
                <a:gridCol w="2902998">
                  <a:extLst>
                    <a:ext uri="{9D8B030D-6E8A-4147-A177-3AD203B41FA5}">
                      <a16:colId xmlns:a16="http://schemas.microsoft.com/office/drawing/2014/main" val="4061260855"/>
                    </a:ext>
                  </a:extLst>
                </a:gridCol>
                <a:gridCol w="2902998">
                  <a:extLst>
                    <a:ext uri="{9D8B030D-6E8A-4147-A177-3AD203B41FA5}">
                      <a16:colId xmlns:a16="http://schemas.microsoft.com/office/drawing/2014/main" val="1526304946"/>
                    </a:ext>
                  </a:extLst>
                </a:gridCol>
                <a:gridCol w="2902998">
                  <a:extLst>
                    <a:ext uri="{9D8B030D-6E8A-4147-A177-3AD203B41FA5}">
                      <a16:colId xmlns:a16="http://schemas.microsoft.com/office/drawing/2014/main" val="4125667417"/>
                    </a:ext>
                  </a:extLst>
                </a:gridCol>
              </a:tblGrid>
              <a:tr h="370840">
                <a:tc>
                  <a:txBody>
                    <a:bodyPr/>
                    <a:lstStyle/>
                    <a:p>
                      <a:pPr algn="ctr"/>
                      <a:r>
                        <a:rPr lang="en-GB" sz="1400" b="1" dirty="0">
                          <a:highlight>
                            <a:srgbClr val="FFFF00"/>
                          </a:highlight>
                          <a:latin typeface="Letter-join Print Plus 4" panose="02000805000000020003" pitchFamily="50" charset="0"/>
                        </a:rPr>
                        <a:t>EYFS</a:t>
                      </a:r>
                    </a:p>
                  </a:txBody>
                  <a:tcPr/>
                </a:tc>
                <a:tc>
                  <a:txBody>
                    <a:bodyPr/>
                    <a:lstStyle/>
                    <a:p>
                      <a:pPr algn="ctr"/>
                      <a:r>
                        <a:rPr lang="en-GB" sz="1400" b="1" dirty="0">
                          <a:highlight>
                            <a:srgbClr val="FFFF00"/>
                          </a:highlight>
                          <a:latin typeface="Letter-join Print Plus 4" panose="02000805000000020003" pitchFamily="50" charset="0"/>
                        </a:rPr>
                        <a:t>Year 1     Year 2</a:t>
                      </a:r>
                    </a:p>
                  </a:txBody>
                  <a:tcPr/>
                </a:tc>
                <a:tc>
                  <a:txBody>
                    <a:bodyPr/>
                    <a:lstStyle/>
                    <a:p>
                      <a:pPr algn="ctr"/>
                      <a:r>
                        <a:rPr lang="en-GB" sz="1400" b="1" dirty="0">
                          <a:highlight>
                            <a:srgbClr val="FFFF00"/>
                          </a:highlight>
                          <a:latin typeface="Letter-join Print Plus 4" panose="02000805000000020003" pitchFamily="50" charset="0"/>
                        </a:rPr>
                        <a:t>Year 3    Year 4</a:t>
                      </a:r>
                    </a:p>
                  </a:txBody>
                  <a:tcPr/>
                </a:tc>
                <a:tc>
                  <a:txBody>
                    <a:bodyPr/>
                    <a:lstStyle/>
                    <a:p>
                      <a:pPr algn="ctr"/>
                      <a:r>
                        <a:rPr lang="en-GB" sz="1400" b="1" dirty="0">
                          <a:highlight>
                            <a:srgbClr val="FFFF00"/>
                          </a:highlight>
                          <a:latin typeface="Letter-join Print Plus 4" panose="02000805000000020003" pitchFamily="50" charset="0"/>
                        </a:rPr>
                        <a:t>Year 5    Year 6</a:t>
                      </a:r>
                    </a:p>
                  </a:txBody>
                  <a:tcPr/>
                </a:tc>
                <a:extLst>
                  <a:ext uri="{0D108BD9-81ED-4DB2-BD59-A6C34878D82A}">
                    <a16:rowId xmlns:a16="http://schemas.microsoft.com/office/drawing/2014/main" val="2310839213"/>
                  </a:ext>
                </a:extLst>
              </a:tr>
            </a:tbl>
          </a:graphicData>
        </a:graphic>
      </p:graphicFrame>
    </p:spTree>
    <p:extLst>
      <p:ext uri="{BB962C8B-B14F-4D97-AF65-F5344CB8AC3E}">
        <p14:creationId xmlns:p14="http://schemas.microsoft.com/office/powerpoint/2010/main" val="2523905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5067CD3-58B1-479D-9390-C22FF12A0F7F}"/>
              </a:ext>
            </a:extLst>
          </p:cNvPr>
          <p:cNvGraphicFramePr>
            <a:graphicFrameLocks noGrp="1"/>
          </p:cNvGraphicFramePr>
          <p:nvPr>
            <p:extLst>
              <p:ext uri="{D42A27DB-BD31-4B8C-83A1-F6EECF244321}">
                <p14:modId xmlns:p14="http://schemas.microsoft.com/office/powerpoint/2010/main" val="605606347"/>
              </p:ext>
            </p:extLst>
          </p:nvPr>
        </p:nvGraphicFramePr>
        <p:xfrm>
          <a:off x="437693" y="531507"/>
          <a:ext cx="11618454" cy="6126480"/>
        </p:xfrm>
        <a:graphic>
          <a:graphicData uri="http://schemas.openxmlformats.org/drawingml/2006/table">
            <a:tbl>
              <a:tblPr firstRow="1" bandRow="1">
                <a:tableStyleId>{5940675A-B579-460E-94D1-54222C63F5DA}</a:tableStyleId>
              </a:tblPr>
              <a:tblGrid>
                <a:gridCol w="1457960">
                  <a:extLst>
                    <a:ext uri="{9D8B030D-6E8A-4147-A177-3AD203B41FA5}">
                      <a16:colId xmlns:a16="http://schemas.microsoft.com/office/drawing/2014/main" val="53691497"/>
                    </a:ext>
                  </a:extLst>
                </a:gridCol>
                <a:gridCol w="1451499">
                  <a:extLst>
                    <a:ext uri="{9D8B030D-6E8A-4147-A177-3AD203B41FA5}">
                      <a16:colId xmlns:a16="http://schemas.microsoft.com/office/drawing/2014/main" val="3131442259"/>
                    </a:ext>
                  </a:extLst>
                </a:gridCol>
                <a:gridCol w="2902998">
                  <a:extLst>
                    <a:ext uri="{9D8B030D-6E8A-4147-A177-3AD203B41FA5}">
                      <a16:colId xmlns:a16="http://schemas.microsoft.com/office/drawing/2014/main" val="4053982977"/>
                    </a:ext>
                  </a:extLst>
                </a:gridCol>
                <a:gridCol w="2902999">
                  <a:extLst>
                    <a:ext uri="{9D8B030D-6E8A-4147-A177-3AD203B41FA5}">
                      <a16:colId xmlns:a16="http://schemas.microsoft.com/office/drawing/2014/main" val="2029353127"/>
                    </a:ext>
                  </a:extLst>
                </a:gridCol>
                <a:gridCol w="2902998">
                  <a:extLst>
                    <a:ext uri="{9D8B030D-6E8A-4147-A177-3AD203B41FA5}">
                      <a16:colId xmlns:a16="http://schemas.microsoft.com/office/drawing/2014/main" val="585667241"/>
                    </a:ext>
                  </a:extLst>
                </a:gridCol>
              </a:tblGrid>
              <a:tr h="370840">
                <a:tc>
                  <a:txBody>
                    <a:bodyPr/>
                    <a:lstStyle/>
                    <a:p>
                      <a:r>
                        <a:rPr lang="en-GB" sz="1400" dirty="0">
                          <a:latin typeface="Letter-join Print Plus 4" panose="02000805000000020003" pitchFamily="50" charset="0"/>
                        </a:rPr>
                        <a:t>Mountains &amp; Related physical features</a:t>
                      </a:r>
                    </a:p>
                  </a:txBody>
                  <a:tcPr/>
                </a:tc>
                <a:tc>
                  <a:txBody>
                    <a:bodyPr/>
                    <a:lstStyle/>
                    <a:p>
                      <a:endParaRPr lang="en-GB" sz="1200" dirty="0">
                        <a:latin typeface="Letter-join Print Plus 4" panose="02000805000000020003" pitchFamily="50" charset="0"/>
                      </a:endParaRPr>
                    </a:p>
                  </a:txBody>
                  <a:tcPr/>
                </a:tc>
                <a:tc>
                  <a:txBody>
                    <a:bodyPr/>
                    <a:lstStyle/>
                    <a:p>
                      <a:r>
                        <a:rPr lang="en-GB" sz="1200" dirty="0">
                          <a:latin typeface="Letter-join Print Plus 4" panose="02000805000000020003" pitchFamily="50" charset="0"/>
                        </a:rPr>
                        <a:t>Scottish Munros  Welsh Mountains  Yorkshire Dales  Mountains in Northern Europe </a:t>
                      </a:r>
                    </a:p>
                  </a:txBody>
                  <a:tcPr/>
                </a:tc>
                <a:tc>
                  <a:txBody>
                    <a:bodyPr/>
                    <a:lstStyle/>
                    <a:p>
                      <a:r>
                        <a:rPr lang="en-GB" sz="1200" dirty="0">
                          <a:latin typeface="Letter-join Print Plus 4" panose="02000805000000020003" pitchFamily="50" charset="0"/>
                        </a:rPr>
                        <a:t>The Alps (Europe) Carpathian Mountains (Europe) Ural Mountains (Asia and Europe) </a:t>
                      </a:r>
                    </a:p>
                  </a:txBody>
                  <a:tcPr/>
                </a:tc>
                <a:tc>
                  <a:txBody>
                    <a:bodyPr/>
                    <a:lstStyle/>
                    <a:p>
                      <a:r>
                        <a:rPr lang="en-GB" sz="1200" dirty="0">
                          <a:latin typeface="Letter-join Print Plus 4" panose="02000805000000020003" pitchFamily="50" charset="0"/>
                        </a:rPr>
                        <a:t>The Alps (Europe) The Himalayas (Asia) The Rockies (North America) The Andes (South America)  Ethiopian Highlands (Africa) Mount Kilimanjaro (Africa) </a:t>
                      </a:r>
                    </a:p>
                  </a:txBody>
                  <a:tcPr/>
                </a:tc>
                <a:extLst>
                  <a:ext uri="{0D108BD9-81ED-4DB2-BD59-A6C34878D82A}">
                    <a16:rowId xmlns:a16="http://schemas.microsoft.com/office/drawing/2014/main" val="197424544"/>
                  </a:ext>
                </a:extLst>
              </a:tr>
              <a:tr h="370840">
                <a:tc>
                  <a:txBody>
                    <a:bodyPr/>
                    <a:lstStyle/>
                    <a:p>
                      <a:r>
                        <a:rPr lang="en-GB" sz="1400" dirty="0">
                          <a:latin typeface="Letter-join Print Plus 4" panose="02000805000000020003" pitchFamily="50" charset="0"/>
                        </a:rPr>
                        <a:t>Local Geography</a:t>
                      </a:r>
                    </a:p>
                  </a:txBody>
                  <a:tcPr>
                    <a:solidFill>
                      <a:schemeClr val="bg1">
                        <a:lumMod val="85000"/>
                      </a:schemeClr>
                    </a:solidFill>
                  </a:tcPr>
                </a:tc>
                <a:tc>
                  <a:txBody>
                    <a:bodyPr/>
                    <a:lstStyle/>
                    <a:p>
                      <a:r>
                        <a:rPr lang="en-US" sz="1200" kern="1200" dirty="0">
                          <a:solidFill>
                            <a:schemeClr val="tx1"/>
                          </a:solidFill>
                          <a:effectLst/>
                          <a:latin typeface="Letter-join Print Plus 4" panose="02000805000000020003" pitchFamily="50" charset="0"/>
                          <a:ea typeface="+mn-ea"/>
                          <a:cs typeface="+mn-cs"/>
                        </a:rPr>
                        <a:t>Location of our school and the local area</a:t>
                      </a:r>
                      <a:endParaRPr lang="en-GB" sz="1200" kern="1200" dirty="0">
                        <a:solidFill>
                          <a:schemeClr val="tx1"/>
                        </a:solidFill>
                        <a:effectLst/>
                        <a:latin typeface="Letter-join Print Plus 4" panose="02000805000000020003" pitchFamily="50" charset="0"/>
                        <a:ea typeface="+mn-ea"/>
                        <a:cs typeface="+mn-cs"/>
                      </a:endParaRPr>
                    </a:p>
                    <a:p>
                      <a:r>
                        <a:rPr lang="en-US" sz="1200" kern="1200" dirty="0">
                          <a:solidFill>
                            <a:schemeClr val="tx1"/>
                          </a:solidFill>
                          <a:effectLst/>
                          <a:latin typeface="Letter-join Print Plus 4" panose="02000805000000020003" pitchFamily="50" charset="0"/>
                          <a:ea typeface="+mn-ea"/>
                          <a:cs typeface="+mn-cs"/>
                        </a:rPr>
                        <a:t>My route to school; what do I pass? Do I take transport?</a:t>
                      </a:r>
                      <a:endParaRPr lang="en-GB" sz="1200" kern="1200" dirty="0">
                        <a:solidFill>
                          <a:schemeClr val="tx1"/>
                        </a:solidFill>
                        <a:effectLst/>
                        <a:latin typeface="Letter-join Print Plus 4" panose="02000805000000020003" pitchFamily="50" charset="0"/>
                        <a:ea typeface="+mn-ea"/>
                        <a:cs typeface="+mn-cs"/>
                      </a:endParaRPr>
                    </a:p>
                    <a:p>
                      <a:r>
                        <a:rPr lang="en-US" sz="1200" kern="1200" dirty="0">
                          <a:solidFill>
                            <a:schemeClr val="tx1"/>
                          </a:solidFill>
                          <a:effectLst/>
                          <a:latin typeface="Letter-join Print Plus 4" panose="02000805000000020003" pitchFamily="50" charset="0"/>
                          <a:ea typeface="+mn-ea"/>
                          <a:cs typeface="+mn-cs"/>
                        </a:rPr>
                        <a:t>What do we like about our local area? What would we change?</a:t>
                      </a:r>
                      <a:endParaRPr lang="en-GB" sz="1200" kern="1200" dirty="0">
                        <a:solidFill>
                          <a:schemeClr val="tx1"/>
                        </a:solidFill>
                        <a:effectLst/>
                        <a:latin typeface="Letter-join Print Plus 4" panose="02000805000000020003" pitchFamily="50" charset="0"/>
                        <a:ea typeface="+mn-ea"/>
                        <a:cs typeface="+mn-cs"/>
                      </a:endParaRPr>
                    </a:p>
                    <a:p>
                      <a:r>
                        <a:rPr lang="en-US" sz="1200" kern="1200" dirty="0">
                          <a:solidFill>
                            <a:schemeClr val="tx1"/>
                          </a:solidFill>
                          <a:effectLst/>
                          <a:latin typeface="Letter-join Print Plus 4" panose="02000805000000020003" pitchFamily="50" charset="0"/>
                          <a:ea typeface="+mn-ea"/>
                          <a:cs typeface="+mn-cs"/>
                        </a:rPr>
                        <a:t> </a:t>
                      </a:r>
                      <a:endParaRPr lang="en-GB" sz="1200" kern="1200" dirty="0">
                        <a:solidFill>
                          <a:schemeClr val="tx1"/>
                        </a:solidFill>
                        <a:effectLst/>
                        <a:latin typeface="Letter-join Print Plus 4" panose="02000805000000020003" pitchFamily="50" charset="0"/>
                        <a:ea typeface="+mn-ea"/>
                        <a:cs typeface="+mn-cs"/>
                      </a:endParaRPr>
                    </a:p>
                    <a:p>
                      <a:r>
                        <a:rPr lang="en-US" sz="1200" kern="1200" dirty="0">
                          <a:solidFill>
                            <a:schemeClr val="tx1"/>
                          </a:solidFill>
                          <a:effectLst/>
                          <a:latin typeface="Letter-join Print Plus 4" panose="02000805000000020003" pitchFamily="50" charset="0"/>
                          <a:ea typeface="+mn-ea"/>
                          <a:cs typeface="+mn-cs"/>
                        </a:rPr>
                        <a:t>Map drawing </a:t>
                      </a:r>
                      <a:endParaRPr lang="en-GB" sz="1200" kern="1200" dirty="0">
                        <a:solidFill>
                          <a:schemeClr val="tx1"/>
                        </a:solidFill>
                        <a:effectLst/>
                        <a:latin typeface="Letter-join Print Plus 4" panose="02000805000000020003" pitchFamily="50" charset="0"/>
                        <a:ea typeface="+mn-ea"/>
                        <a:cs typeface="+mn-cs"/>
                      </a:endParaRPr>
                    </a:p>
                    <a:p>
                      <a:endParaRPr lang="en-GB" sz="1200" dirty="0">
                        <a:latin typeface="Letter-join Print Plus 4" panose="02000805000000020003" pitchFamily="50" charset="0"/>
                      </a:endParaRPr>
                    </a:p>
                  </a:txBody>
                  <a:tcPr/>
                </a:tc>
                <a:tc>
                  <a:txBody>
                    <a:bodyPr/>
                    <a:lstStyle/>
                    <a:p>
                      <a:r>
                        <a:rPr lang="en-GB" sz="1200" dirty="0">
                          <a:latin typeface="Letter-join Print Plus 4" panose="02000805000000020003" pitchFamily="50" charset="0"/>
                        </a:rPr>
                        <a:t>Spatial Sense: My school site (fieldwork) my local area, key features of the local area</a:t>
                      </a:r>
                    </a:p>
                    <a:p>
                      <a:r>
                        <a:rPr lang="en-GB" sz="1200" dirty="0">
                          <a:latin typeface="Letter-join Print Plus 4" panose="02000805000000020003" pitchFamily="50" charset="0"/>
                        </a:rPr>
                        <a:t>Newmarket – school locality</a:t>
                      </a:r>
                    </a:p>
                  </a:txBody>
                  <a:tcPr/>
                </a:tc>
                <a:tc>
                  <a:txBody>
                    <a:bodyPr/>
                    <a:lstStyle/>
                    <a:p>
                      <a:r>
                        <a:rPr lang="en-GB" sz="1200" dirty="0">
                          <a:latin typeface="Letter-join Print Plus 4" panose="02000805000000020003" pitchFamily="50" charset="0"/>
                        </a:rPr>
                        <a:t>Spatial Sense: The local area and how it has changed over time (fieldwork), grid references, co-ordinates </a:t>
                      </a:r>
                    </a:p>
                    <a:p>
                      <a:r>
                        <a:rPr lang="en-GB" sz="1200" dirty="0">
                          <a:latin typeface="Letter-join Print Plus 4" panose="02000805000000020003" pitchFamily="50" charset="0"/>
                        </a:rPr>
                        <a:t>Newmarket –Landmarks/land uses in Newmarket</a:t>
                      </a:r>
                    </a:p>
                  </a:txBody>
                  <a:tcPr/>
                </a:tc>
                <a:tc>
                  <a:txBody>
                    <a:bodyPr/>
                    <a:lstStyle/>
                    <a:p>
                      <a:r>
                        <a:rPr lang="en-GB" sz="1200" dirty="0">
                          <a:latin typeface="Letter-join Print Plus 4" panose="02000805000000020003" pitchFamily="50" charset="0"/>
                        </a:rPr>
                        <a:t>Local study: Fieldwork Study of a locally relevant geographical issue - TBC</a:t>
                      </a:r>
                    </a:p>
                  </a:txBody>
                  <a:tcPr/>
                </a:tc>
                <a:extLst>
                  <a:ext uri="{0D108BD9-81ED-4DB2-BD59-A6C34878D82A}">
                    <a16:rowId xmlns:a16="http://schemas.microsoft.com/office/drawing/2014/main" val="3147084077"/>
                  </a:ext>
                </a:extLst>
              </a:tr>
              <a:tr h="595587">
                <a:tc>
                  <a:txBody>
                    <a:bodyPr/>
                    <a:lstStyle/>
                    <a:p>
                      <a:r>
                        <a:rPr lang="en-GB" sz="1400" dirty="0">
                          <a:latin typeface="Letter-join Print Plus 4" panose="02000805000000020003" pitchFamily="50" charset="0"/>
                        </a:rPr>
                        <a:t>British Geography</a:t>
                      </a:r>
                    </a:p>
                  </a:txBody>
                  <a:tcP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Letter-join Print Plus 4" panose="02000805000000020003" pitchFamily="50" charset="0"/>
                          <a:ea typeface="+mn-ea"/>
                          <a:cs typeface="+mn-cs"/>
                        </a:rPr>
                        <a:t>Farming in our local area; what crops are grown where we live? Identify fruit and vegetables that can be grown locally, or within the local region.</a:t>
                      </a:r>
                      <a:endParaRPr lang="en-GB" sz="1200" kern="1200" dirty="0">
                        <a:solidFill>
                          <a:schemeClr val="tx1"/>
                        </a:solidFill>
                        <a:effectLst/>
                        <a:latin typeface="Letter-join Print Plus 4" panose="02000805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Letter-join Print Plus 4" panose="02000805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Letter-join Print Plus 4" panose="02000805000000020003" pitchFamily="50" charset="0"/>
                          <a:ea typeface="+mn-ea"/>
                          <a:cs typeface="+mn-cs"/>
                        </a:rPr>
                        <a:t>Map of journey around London</a:t>
                      </a:r>
                      <a:endParaRPr lang="en-GB" sz="1200" kern="1200" dirty="0">
                        <a:solidFill>
                          <a:schemeClr val="tx1"/>
                        </a:solidFill>
                        <a:effectLst/>
                        <a:latin typeface="Letter-join Print Plus 4" panose="02000805000000020003" pitchFamily="50" charset="0"/>
                        <a:ea typeface="+mn-ea"/>
                        <a:cs typeface="+mn-cs"/>
                      </a:endParaRPr>
                    </a:p>
                    <a:p>
                      <a:endParaRPr lang="en-GB" sz="1200" dirty="0">
                        <a:latin typeface="Letter-join Print Plus 4" panose="02000805000000020003" pitchFamily="50" charset="0"/>
                      </a:endParaRPr>
                    </a:p>
                    <a:p>
                      <a:endParaRPr lang="en-GB" sz="1200" dirty="0">
                        <a:latin typeface="Letter-join Print Plus 4" panose="02000805000000020003" pitchFamily="50" charset="0"/>
                      </a:endParaRPr>
                    </a:p>
                  </a:txBody>
                  <a:tcPr/>
                </a:tc>
                <a:tc>
                  <a:txBody>
                    <a:bodyPr/>
                    <a:lstStyle/>
                    <a:p>
                      <a:r>
                        <a:rPr lang="en-GB" sz="1200" dirty="0">
                          <a:latin typeface="Letter-join Print Plus 4" panose="02000805000000020003" pitchFamily="50" charset="0"/>
                        </a:rPr>
                        <a:t>The UK; countries, capital cities, landscapes, key human and physical features, </a:t>
                      </a:r>
                    </a:p>
                  </a:txBody>
                  <a:tcPr/>
                </a:tc>
                <a:tc>
                  <a:txBody>
                    <a:bodyPr/>
                    <a:lstStyle/>
                    <a:p>
                      <a:r>
                        <a:rPr lang="en-GB" sz="1200" dirty="0">
                          <a:latin typeface="Letter-join Print Plus 4" panose="02000805000000020003" pitchFamily="50" charset="0"/>
                        </a:rPr>
                        <a:t>The UK; The South West, London and the South East, Northern Ireland </a:t>
                      </a:r>
                    </a:p>
                  </a:txBody>
                  <a:tcPr/>
                </a:tc>
                <a:tc>
                  <a:txBody>
                    <a:bodyPr/>
                    <a:lstStyle/>
                    <a:p>
                      <a:r>
                        <a:rPr lang="en-GB" sz="1200" dirty="0">
                          <a:latin typeface="Letter-join Print Plus 4" panose="02000805000000020003" pitchFamily="50" charset="0"/>
                        </a:rPr>
                        <a:t>The UK: areas of the UK are studied through the Local Geography unit as well as The units on Energy and Geographical issues.</a:t>
                      </a:r>
                    </a:p>
                  </a:txBody>
                  <a:tcPr/>
                </a:tc>
                <a:extLst>
                  <a:ext uri="{0D108BD9-81ED-4DB2-BD59-A6C34878D82A}">
                    <a16:rowId xmlns:a16="http://schemas.microsoft.com/office/drawing/2014/main" val="2557074303"/>
                  </a:ext>
                </a:extLst>
              </a:tr>
            </a:tbl>
          </a:graphicData>
        </a:graphic>
      </p:graphicFrame>
      <p:graphicFrame>
        <p:nvGraphicFramePr>
          <p:cNvPr id="3" name="Table 2">
            <a:extLst>
              <a:ext uri="{FF2B5EF4-FFF2-40B4-BE49-F238E27FC236}">
                <a16:creationId xmlns:a16="http://schemas.microsoft.com/office/drawing/2014/main" id="{F6231757-DFEB-4E03-BCEF-E63DBD829968}"/>
              </a:ext>
            </a:extLst>
          </p:cNvPr>
          <p:cNvGraphicFramePr>
            <a:graphicFrameLocks noGrp="1"/>
          </p:cNvGraphicFramePr>
          <p:nvPr>
            <p:extLst>
              <p:ext uri="{D42A27DB-BD31-4B8C-83A1-F6EECF244321}">
                <p14:modId xmlns:p14="http://schemas.microsoft.com/office/powerpoint/2010/main" val="1302921368"/>
              </p:ext>
            </p:extLst>
          </p:nvPr>
        </p:nvGraphicFramePr>
        <p:xfrm>
          <a:off x="1895654" y="160667"/>
          <a:ext cx="10160493" cy="370840"/>
        </p:xfrm>
        <a:graphic>
          <a:graphicData uri="http://schemas.openxmlformats.org/drawingml/2006/table">
            <a:tbl>
              <a:tblPr firstRow="1" bandRow="1">
                <a:tableStyleId>{5940675A-B579-460E-94D1-54222C63F5DA}</a:tableStyleId>
              </a:tblPr>
              <a:tblGrid>
                <a:gridCol w="1451499">
                  <a:extLst>
                    <a:ext uri="{9D8B030D-6E8A-4147-A177-3AD203B41FA5}">
                      <a16:colId xmlns:a16="http://schemas.microsoft.com/office/drawing/2014/main" val="3573620716"/>
                    </a:ext>
                  </a:extLst>
                </a:gridCol>
                <a:gridCol w="2902998">
                  <a:extLst>
                    <a:ext uri="{9D8B030D-6E8A-4147-A177-3AD203B41FA5}">
                      <a16:colId xmlns:a16="http://schemas.microsoft.com/office/drawing/2014/main" val="1671658951"/>
                    </a:ext>
                  </a:extLst>
                </a:gridCol>
                <a:gridCol w="2902998">
                  <a:extLst>
                    <a:ext uri="{9D8B030D-6E8A-4147-A177-3AD203B41FA5}">
                      <a16:colId xmlns:a16="http://schemas.microsoft.com/office/drawing/2014/main" val="3011594482"/>
                    </a:ext>
                  </a:extLst>
                </a:gridCol>
                <a:gridCol w="2902998">
                  <a:extLst>
                    <a:ext uri="{9D8B030D-6E8A-4147-A177-3AD203B41FA5}">
                      <a16:colId xmlns:a16="http://schemas.microsoft.com/office/drawing/2014/main" val="2387755764"/>
                    </a:ext>
                  </a:extLst>
                </a:gridCol>
              </a:tblGrid>
              <a:tr h="370840">
                <a:tc>
                  <a:txBody>
                    <a:bodyPr/>
                    <a:lstStyle/>
                    <a:p>
                      <a:pPr algn="ctr"/>
                      <a:r>
                        <a:rPr lang="en-GB" sz="1400" b="1" dirty="0">
                          <a:highlight>
                            <a:srgbClr val="FFFF00"/>
                          </a:highlight>
                          <a:latin typeface="Letter-join Print Plus 4" panose="02000805000000020003" pitchFamily="50" charset="0"/>
                        </a:rPr>
                        <a:t>EYFS</a:t>
                      </a:r>
                    </a:p>
                  </a:txBody>
                  <a:tcPr/>
                </a:tc>
                <a:tc>
                  <a:txBody>
                    <a:bodyPr/>
                    <a:lstStyle/>
                    <a:p>
                      <a:pPr algn="ctr"/>
                      <a:r>
                        <a:rPr lang="en-GB" sz="1400" b="1" dirty="0">
                          <a:highlight>
                            <a:srgbClr val="FFFF00"/>
                          </a:highlight>
                          <a:latin typeface="Letter-join Print Plus 4" panose="02000805000000020003" pitchFamily="50" charset="0"/>
                        </a:rPr>
                        <a:t>Year 1     Year 2</a:t>
                      </a:r>
                    </a:p>
                  </a:txBody>
                  <a:tcPr/>
                </a:tc>
                <a:tc>
                  <a:txBody>
                    <a:bodyPr/>
                    <a:lstStyle/>
                    <a:p>
                      <a:pPr algn="ctr"/>
                      <a:r>
                        <a:rPr lang="en-GB" sz="1400" b="1" dirty="0">
                          <a:highlight>
                            <a:srgbClr val="FFFF00"/>
                          </a:highlight>
                          <a:latin typeface="Letter-join Print Plus 4" panose="02000805000000020003" pitchFamily="50" charset="0"/>
                        </a:rPr>
                        <a:t>Year 3    Year 4</a:t>
                      </a:r>
                    </a:p>
                  </a:txBody>
                  <a:tcPr/>
                </a:tc>
                <a:tc>
                  <a:txBody>
                    <a:bodyPr/>
                    <a:lstStyle/>
                    <a:p>
                      <a:pPr algn="ctr"/>
                      <a:r>
                        <a:rPr lang="en-GB" sz="1400" b="1" dirty="0">
                          <a:highlight>
                            <a:srgbClr val="FFFF00"/>
                          </a:highlight>
                          <a:latin typeface="Letter-join Print Plus 4" panose="02000805000000020003" pitchFamily="50" charset="0"/>
                        </a:rPr>
                        <a:t>Year 5    Year 6</a:t>
                      </a:r>
                    </a:p>
                  </a:txBody>
                  <a:tcPr/>
                </a:tc>
                <a:extLst>
                  <a:ext uri="{0D108BD9-81ED-4DB2-BD59-A6C34878D82A}">
                    <a16:rowId xmlns:a16="http://schemas.microsoft.com/office/drawing/2014/main" val="577307084"/>
                  </a:ext>
                </a:extLst>
              </a:tr>
            </a:tbl>
          </a:graphicData>
        </a:graphic>
      </p:graphicFrame>
    </p:spTree>
    <p:extLst>
      <p:ext uri="{BB962C8B-B14F-4D97-AF65-F5344CB8AC3E}">
        <p14:creationId xmlns:p14="http://schemas.microsoft.com/office/powerpoint/2010/main" val="1787437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FAA0D1E-1D72-4C1D-93BD-86F2743C8B7D}"/>
              </a:ext>
            </a:extLst>
          </p:cNvPr>
          <p:cNvGraphicFramePr>
            <a:graphicFrameLocks noGrp="1"/>
          </p:cNvGraphicFramePr>
          <p:nvPr>
            <p:extLst>
              <p:ext uri="{D42A27DB-BD31-4B8C-83A1-F6EECF244321}">
                <p14:modId xmlns:p14="http://schemas.microsoft.com/office/powerpoint/2010/main" val="1317418341"/>
              </p:ext>
            </p:extLst>
          </p:nvPr>
        </p:nvGraphicFramePr>
        <p:xfrm>
          <a:off x="385439" y="1186433"/>
          <a:ext cx="11618454" cy="3749040"/>
        </p:xfrm>
        <a:graphic>
          <a:graphicData uri="http://schemas.openxmlformats.org/drawingml/2006/table">
            <a:tbl>
              <a:tblPr firstRow="1" bandRow="1">
                <a:tableStyleId>{5940675A-B579-460E-94D1-54222C63F5DA}</a:tableStyleId>
              </a:tblPr>
              <a:tblGrid>
                <a:gridCol w="1457960">
                  <a:extLst>
                    <a:ext uri="{9D8B030D-6E8A-4147-A177-3AD203B41FA5}">
                      <a16:colId xmlns:a16="http://schemas.microsoft.com/office/drawing/2014/main" val="2000067392"/>
                    </a:ext>
                  </a:extLst>
                </a:gridCol>
                <a:gridCol w="1451499">
                  <a:extLst>
                    <a:ext uri="{9D8B030D-6E8A-4147-A177-3AD203B41FA5}">
                      <a16:colId xmlns:a16="http://schemas.microsoft.com/office/drawing/2014/main" val="1685225858"/>
                    </a:ext>
                  </a:extLst>
                </a:gridCol>
                <a:gridCol w="2902998">
                  <a:extLst>
                    <a:ext uri="{9D8B030D-6E8A-4147-A177-3AD203B41FA5}">
                      <a16:colId xmlns:a16="http://schemas.microsoft.com/office/drawing/2014/main" val="1500415562"/>
                    </a:ext>
                  </a:extLst>
                </a:gridCol>
                <a:gridCol w="2902999">
                  <a:extLst>
                    <a:ext uri="{9D8B030D-6E8A-4147-A177-3AD203B41FA5}">
                      <a16:colId xmlns:a16="http://schemas.microsoft.com/office/drawing/2014/main" val="3289211065"/>
                    </a:ext>
                  </a:extLst>
                </a:gridCol>
                <a:gridCol w="2902998">
                  <a:extLst>
                    <a:ext uri="{9D8B030D-6E8A-4147-A177-3AD203B41FA5}">
                      <a16:colId xmlns:a16="http://schemas.microsoft.com/office/drawing/2014/main" val="4169577225"/>
                    </a:ext>
                  </a:extLst>
                </a:gridCol>
              </a:tblGrid>
              <a:tr h="370840">
                <a:tc>
                  <a:txBody>
                    <a:bodyPr/>
                    <a:lstStyle/>
                    <a:p>
                      <a:r>
                        <a:rPr lang="en-GB" sz="1400" dirty="0">
                          <a:latin typeface="Letter-join Print Plus 4" panose="02000805000000020003" pitchFamily="50" charset="0"/>
                        </a:rPr>
                        <a:t>World Geography</a:t>
                      </a:r>
                    </a:p>
                  </a:txBody>
                  <a:tcPr>
                    <a:solidFill>
                      <a:schemeClr val="bg1">
                        <a:lumMod val="85000"/>
                      </a:schemeClr>
                    </a:solidFill>
                  </a:tcPr>
                </a:tc>
                <a:tc>
                  <a:txBody>
                    <a:bodyPr/>
                    <a:lstStyle/>
                    <a:p>
                      <a:r>
                        <a:rPr lang="en-US" sz="1200" kern="1200" dirty="0">
                          <a:solidFill>
                            <a:schemeClr val="tx1"/>
                          </a:solidFill>
                          <a:effectLst/>
                          <a:latin typeface="Letter-join Print Plus 4" panose="02000805000000020003" pitchFamily="50" charset="0"/>
                          <a:ea typeface="+mn-ea"/>
                          <a:cs typeface="+mn-cs"/>
                        </a:rPr>
                        <a:t>Identify where the fruit and vegetables we eat come from. Including but not limited to:</a:t>
                      </a:r>
                      <a:endParaRPr lang="en-GB" sz="1200" kern="1200" dirty="0">
                        <a:solidFill>
                          <a:schemeClr val="tx1"/>
                        </a:solidFill>
                        <a:effectLst/>
                        <a:latin typeface="Letter-join Print Plus 4" panose="02000805000000020003" pitchFamily="50" charset="0"/>
                        <a:ea typeface="+mn-ea"/>
                        <a:cs typeface="+mn-cs"/>
                      </a:endParaRPr>
                    </a:p>
                    <a:p>
                      <a:r>
                        <a:rPr lang="en-US" sz="1200" kern="1200" dirty="0">
                          <a:solidFill>
                            <a:schemeClr val="tx1"/>
                          </a:solidFill>
                          <a:effectLst/>
                          <a:latin typeface="Letter-join Print Plus 4" panose="02000805000000020003" pitchFamily="50" charset="0"/>
                          <a:ea typeface="+mn-ea"/>
                          <a:cs typeface="+mn-cs"/>
                        </a:rPr>
                        <a:t>Oranges: Spain</a:t>
                      </a:r>
                      <a:endParaRPr lang="en-GB" sz="1200" kern="1200" dirty="0">
                        <a:solidFill>
                          <a:schemeClr val="tx1"/>
                        </a:solidFill>
                        <a:effectLst/>
                        <a:latin typeface="Letter-join Print Plus 4" panose="02000805000000020003" pitchFamily="50" charset="0"/>
                        <a:ea typeface="+mn-ea"/>
                        <a:cs typeface="+mn-cs"/>
                      </a:endParaRPr>
                    </a:p>
                    <a:p>
                      <a:r>
                        <a:rPr lang="en-US" sz="1200" kern="1200" dirty="0">
                          <a:solidFill>
                            <a:schemeClr val="tx1"/>
                          </a:solidFill>
                          <a:effectLst/>
                          <a:latin typeface="Letter-join Print Plus 4" panose="02000805000000020003" pitchFamily="50" charset="0"/>
                          <a:ea typeface="+mn-ea"/>
                          <a:cs typeface="+mn-cs"/>
                        </a:rPr>
                        <a:t>Bananas: Central America Lemons: South Africa Pineapples: Costa Rica Apples: France</a:t>
                      </a:r>
                    </a:p>
                    <a:p>
                      <a:endParaRPr lang="en-US" sz="1200" kern="1200" dirty="0">
                        <a:solidFill>
                          <a:schemeClr val="tx1"/>
                        </a:solidFill>
                        <a:effectLst/>
                        <a:latin typeface="Letter-join Print Plus 4" panose="02000805000000020003" pitchFamily="50" charset="0"/>
                        <a:ea typeface="+mn-ea"/>
                        <a:cs typeface="+mn-cs"/>
                      </a:endParaRPr>
                    </a:p>
                    <a:p>
                      <a:endParaRPr lang="en-US" sz="1200" kern="1200" dirty="0">
                        <a:solidFill>
                          <a:schemeClr val="tx1"/>
                        </a:solidFill>
                        <a:effectLst/>
                        <a:latin typeface="Letter-join Print Plus 4" panose="02000805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Letter-join Print Plus 4" panose="02000805000000020003" pitchFamily="50" charset="0"/>
                          <a:ea typeface="+mn-ea"/>
                          <a:cs typeface="+mn-cs"/>
                        </a:rPr>
                        <a:t>Greece and Athens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Letter-join Print Plus 4" panose="02000805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Letter-join Print Plus 4" panose="02000805000000020003" pitchFamily="50" charset="0"/>
                          <a:ea typeface="+mn-ea"/>
                          <a:cs typeface="+mn-cs"/>
                        </a:rPr>
                        <a:t>Ashanti in West Africa.</a:t>
                      </a:r>
                      <a:endParaRPr lang="en-GB" sz="1200" kern="1200" dirty="0">
                        <a:solidFill>
                          <a:schemeClr val="tx1"/>
                        </a:solidFill>
                        <a:effectLst/>
                        <a:latin typeface="Letter-join Print Plus 4" panose="02000805000000020003" pitchFamily="50" charset="0"/>
                        <a:ea typeface="+mn-ea"/>
                        <a:cs typeface="+mn-cs"/>
                      </a:endParaRPr>
                    </a:p>
                    <a:p>
                      <a:endParaRPr lang="en-GB" sz="1200" kern="1200" dirty="0">
                        <a:solidFill>
                          <a:schemeClr val="tx1"/>
                        </a:solidFill>
                        <a:effectLst/>
                        <a:latin typeface="Letter-join Print Plus 4" panose="02000805000000020003" pitchFamily="50" charset="0"/>
                        <a:ea typeface="+mn-ea"/>
                        <a:cs typeface="+mn-cs"/>
                      </a:endParaRPr>
                    </a:p>
                    <a:p>
                      <a:endParaRPr lang="en-GB" sz="1200" dirty="0">
                        <a:latin typeface="Letter-join Print Plus 4" panose="02000805000000020003" pitchFamily="50" charset="0"/>
                      </a:endParaRPr>
                    </a:p>
                  </a:txBody>
                  <a:tcPr/>
                </a:tc>
                <a:tc>
                  <a:txBody>
                    <a:bodyPr/>
                    <a:lstStyle/>
                    <a:p>
                      <a:r>
                        <a:rPr lang="en-GB" sz="1200" dirty="0">
                          <a:latin typeface="Letter-join Print Plus 4" panose="02000805000000020003" pitchFamily="50" charset="0"/>
                        </a:rPr>
                        <a:t>The Seven Continents; location and key features of each continent, oceans Northern Europe; countries, climate, migration </a:t>
                      </a:r>
                    </a:p>
                  </a:txBody>
                  <a:tcPr/>
                </a:tc>
                <a:tc>
                  <a:txBody>
                    <a:bodyPr/>
                    <a:lstStyle/>
                    <a:p>
                      <a:r>
                        <a:rPr lang="en-GB" sz="1200" dirty="0">
                          <a:latin typeface="Letter-join Print Plus 4" panose="02000805000000020003" pitchFamily="50" charset="0"/>
                        </a:rPr>
                        <a:t>Western Europe, Eastern Europe, Mediterranean Europe</a:t>
                      </a:r>
                    </a:p>
                  </a:txBody>
                  <a:tcPr/>
                </a:tc>
                <a:tc>
                  <a:txBody>
                    <a:bodyPr/>
                    <a:lstStyle/>
                    <a:p>
                      <a:r>
                        <a:rPr lang="en-GB" sz="1200" dirty="0">
                          <a:latin typeface="Letter-join Print Plus 4" panose="02000805000000020003" pitchFamily="50" charset="0"/>
                        </a:rPr>
                        <a:t>South America - Past civilisations and empires,   The Andes Mountains and the Atacama Desert,    Brazil (Agriculture and Industry)   The Amazon Rainforest </a:t>
                      </a:r>
                    </a:p>
                    <a:p>
                      <a:endParaRPr lang="en-GB" sz="1200" dirty="0">
                        <a:latin typeface="Letter-join Print Plus 4" panose="02000805000000020003" pitchFamily="50" charset="0"/>
                      </a:endParaRPr>
                    </a:p>
                    <a:p>
                      <a:r>
                        <a:rPr lang="en-GB" sz="1200" dirty="0">
                          <a:latin typeface="Letter-join Print Plus 4" panose="02000805000000020003" pitchFamily="50" charset="0"/>
                        </a:rPr>
                        <a:t>Mountain ranges of the world including North America, South America, Asia, Europe and Africa</a:t>
                      </a:r>
                    </a:p>
                  </a:txBody>
                  <a:tcPr/>
                </a:tc>
                <a:extLst>
                  <a:ext uri="{0D108BD9-81ED-4DB2-BD59-A6C34878D82A}">
                    <a16:rowId xmlns:a16="http://schemas.microsoft.com/office/drawing/2014/main" val="3780954634"/>
                  </a:ext>
                </a:extLst>
              </a:tr>
            </a:tbl>
          </a:graphicData>
        </a:graphic>
      </p:graphicFrame>
      <p:graphicFrame>
        <p:nvGraphicFramePr>
          <p:cNvPr id="3" name="Table 2">
            <a:extLst>
              <a:ext uri="{FF2B5EF4-FFF2-40B4-BE49-F238E27FC236}">
                <a16:creationId xmlns:a16="http://schemas.microsoft.com/office/drawing/2014/main" id="{4C3EAA02-5F6B-41AA-ACA1-6BA1DA04ED5F}"/>
              </a:ext>
            </a:extLst>
          </p:cNvPr>
          <p:cNvGraphicFramePr>
            <a:graphicFrameLocks noGrp="1"/>
          </p:cNvGraphicFramePr>
          <p:nvPr>
            <p:extLst>
              <p:ext uri="{D42A27DB-BD31-4B8C-83A1-F6EECF244321}">
                <p14:modId xmlns:p14="http://schemas.microsoft.com/office/powerpoint/2010/main" val="2786635125"/>
              </p:ext>
            </p:extLst>
          </p:nvPr>
        </p:nvGraphicFramePr>
        <p:xfrm>
          <a:off x="1843400" y="815593"/>
          <a:ext cx="10160493" cy="370840"/>
        </p:xfrm>
        <a:graphic>
          <a:graphicData uri="http://schemas.openxmlformats.org/drawingml/2006/table">
            <a:tbl>
              <a:tblPr firstRow="1" bandRow="1">
                <a:tableStyleId>{5940675A-B579-460E-94D1-54222C63F5DA}</a:tableStyleId>
              </a:tblPr>
              <a:tblGrid>
                <a:gridCol w="1451499">
                  <a:extLst>
                    <a:ext uri="{9D8B030D-6E8A-4147-A177-3AD203B41FA5}">
                      <a16:colId xmlns:a16="http://schemas.microsoft.com/office/drawing/2014/main" val="3573620716"/>
                    </a:ext>
                  </a:extLst>
                </a:gridCol>
                <a:gridCol w="2902998">
                  <a:extLst>
                    <a:ext uri="{9D8B030D-6E8A-4147-A177-3AD203B41FA5}">
                      <a16:colId xmlns:a16="http://schemas.microsoft.com/office/drawing/2014/main" val="1671658951"/>
                    </a:ext>
                  </a:extLst>
                </a:gridCol>
                <a:gridCol w="2902998">
                  <a:extLst>
                    <a:ext uri="{9D8B030D-6E8A-4147-A177-3AD203B41FA5}">
                      <a16:colId xmlns:a16="http://schemas.microsoft.com/office/drawing/2014/main" val="3011594482"/>
                    </a:ext>
                  </a:extLst>
                </a:gridCol>
                <a:gridCol w="2902998">
                  <a:extLst>
                    <a:ext uri="{9D8B030D-6E8A-4147-A177-3AD203B41FA5}">
                      <a16:colId xmlns:a16="http://schemas.microsoft.com/office/drawing/2014/main" val="2387755764"/>
                    </a:ext>
                  </a:extLst>
                </a:gridCol>
              </a:tblGrid>
              <a:tr h="370840">
                <a:tc>
                  <a:txBody>
                    <a:bodyPr/>
                    <a:lstStyle/>
                    <a:p>
                      <a:pPr algn="ctr"/>
                      <a:r>
                        <a:rPr lang="en-GB" sz="1400" b="1" dirty="0">
                          <a:highlight>
                            <a:srgbClr val="FFFF00"/>
                          </a:highlight>
                          <a:latin typeface="Letter-join Print Plus 4" panose="02000805000000020003" pitchFamily="50" charset="0"/>
                        </a:rPr>
                        <a:t>EYFS</a:t>
                      </a:r>
                    </a:p>
                  </a:txBody>
                  <a:tcPr/>
                </a:tc>
                <a:tc>
                  <a:txBody>
                    <a:bodyPr/>
                    <a:lstStyle/>
                    <a:p>
                      <a:pPr algn="ctr"/>
                      <a:r>
                        <a:rPr lang="en-GB" sz="1400" b="1" dirty="0">
                          <a:highlight>
                            <a:srgbClr val="FFFF00"/>
                          </a:highlight>
                          <a:latin typeface="Letter-join Print Plus 4" panose="02000805000000020003" pitchFamily="50" charset="0"/>
                        </a:rPr>
                        <a:t>Year 1     Year 2</a:t>
                      </a:r>
                    </a:p>
                  </a:txBody>
                  <a:tcPr/>
                </a:tc>
                <a:tc>
                  <a:txBody>
                    <a:bodyPr/>
                    <a:lstStyle/>
                    <a:p>
                      <a:pPr algn="ctr"/>
                      <a:r>
                        <a:rPr lang="en-GB" sz="1400" b="1" dirty="0">
                          <a:highlight>
                            <a:srgbClr val="FFFF00"/>
                          </a:highlight>
                          <a:latin typeface="Letter-join Print Plus 4" panose="02000805000000020003" pitchFamily="50" charset="0"/>
                        </a:rPr>
                        <a:t>Year 3    Year 4</a:t>
                      </a:r>
                    </a:p>
                  </a:txBody>
                  <a:tcPr/>
                </a:tc>
                <a:tc>
                  <a:txBody>
                    <a:bodyPr/>
                    <a:lstStyle/>
                    <a:p>
                      <a:pPr algn="ctr"/>
                      <a:r>
                        <a:rPr lang="en-GB" sz="1400" b="1" dirty="0">
                          <a:highlight>
                            <a:srgbClr val="FFFF00"/>
                          </a:highlight>
                          <a:latin typeface="Letter-join Print Plus 4" panose="02000805000000020003" pitchFamily="50" charset="0"/>
                        </a:rPr>
                        <a:t>Year 5    Year 6</a:t>
                      </a:r>
                    </a:p>
                  </a:txBody>
                  <a:tcPr/>
                </a:tc>
                <a:extLst>
                  <a:ext uri="{0D108BD9-81ED-4DB2-BD59-A6C34878D82A}">
                    <a16:rowId xmlns:a16="http://schemas.microsoft.com/office/drawing/2014/main" val="577307084"/>
                  </a:ext>
                </a:extLst>
              </a:tr>
            </a:tbl>
          </a:graphicData>
        </a:graphic>
      </p:graphicFrame>
    </p:spTree>
    <p:extLst>
      <p:ext uri="{BB962C8B-B14F-4D97-AF65-F5344CB8AC3E}">
        <p14:creationId xmlns:p14="http://schemas.microsoft.com/office/powerpoint/2010/main" val="3328845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55BB572-D213-494D-87C3-83F533E7B37B}"/>
              </a:ext>
            </a:extLst>
          </p:cNvPr>
          <p:cNvGraphicFramePr>
            <a:graphicFrameLocks noGrp="1"/>
          </p:cNvGraphicFramePr>
          <p:nvPr>
            <p:extLst>
              <p:ext uri="{D42A27DB-BD31-4B8C-83A1-F6EECF244321}">
                <p14:modId xmlns:p14="http://schemas.microsoft.com/office/powerpoint/2010/main" val="3203951065"/>
              </p:ext>
            </p:extLst>
          </p:nvPr>
        </p:nvGraphicFramePr>
        <p:xfrm>
          <a:off x="432048" y="1025519"/>
          <a:ext cx="11188824" cy="4678845"/>
        </p:xfrm>
        <a:graphic>
          <a:graphicData uri="http://schemas.openxmlformats.org/drawingml/2006/table">
            <a:tbl>
              <a:tblPr firstRow="1" bandRow="1">
                <a:tableStyleId>{5940675A-B579-460E-94D1-54222C63F5DA}</a:tableStyleId>
              </a:tblPr>
              <a:tblGrid>
                <a:gridCol w="2797206">
                  <a:extLst>
                    <a:ext uri="{9D8B030D-6E8A-4147-A177-3AD203B41FA5}">
                      <a16:colId xmlns:a16="http://schemas.microsoft.com/office/drawing/2014/main" val="3401559624"/>
                    </a:ext>
                  </a:extLst>
                </a:gridCol>
                <a:gridCol w="2797206">
                  <a:extLst>
                    <a:ext uri="{9D8B030D-6E8A-4147-A177-3AD203B41FA5}">
                      <a16:colId xmlns:a16="http://schemas.microsoft.com/office/drawing/2014/main" val="3631867786"/>
                    </a:ext>
                  </a:extLst>
                </a:gridCol>
                <a:gridCol w="2797206">
                  <a:extLst>
                    <a:ext uri="{9D8B030D-6E8A-4147-A177-3AD203B41FA5}">
                      <a16:colId xmlns:a16="http://schemas.microsoft.com/office/drawing/2014/main" val="2126972989"/>
                    </a:ext>
                  </a:extLst>
                </a:gridCol>
                <a:gridCol w="2797206">
                  <a:extLst>
                    <a:ext uri="{9D8B030D-6E8A-4147-A177-3AD203B41FA5}">
                      <a16:colId xmlns:a16="http://schemas.microsoft.com/office/drawing/2014/main" val="2075518280"/>
                    </a:ext>
                  </a:extLst>
                </a:gridCol>
              </a:tblGrid>
              <a:tr h="381165">
                <a:tc>
                  <a:txBody>
                    <a:bodyPr/>
                    <a:lstStyle/>
                    <a:p>
                      <a:r>
                        <a:rPr lang="en-GB" sz="1400" b="1" dirty="0">
                          <a:highlight>
                            <a:srgbClr val="FFFF00"/>
                          </a:highlight>
                          <a:latin typeface="Letter-join Print Plus 4" panose="02000805000000020003" pitchFamily="50" charset="0"/>
                        </a:rPr>
                        <a:t>EYFS</a:t>
                      </a:r>
                    </a:p>
                  </a:txBody>
                  <a:tcPr/>
                </a:tc>
                <a:tc>
                  <a:txBody>
                    <a:bodyPr/>
                    <a:lstStyle/>
                    <a:p>
                      <a:r>
                        <a:rPr lang="en-GB" sz="1400" b="1" dirty="0">
                          <a:highlight>
                            <a:srgbClr val="FFFF00"/>
                          </a:highlight>
                          <a:latin typeface="Letter-join Print Plus 4" panose="02000805000000020003" pitchFamily="50" charset="0"/>
                        </a:rPr>
                        <a:t>Year 1 &amp; 2</a:t>
                      </a:r>
                    </a:p>
                  </a:txBody>
                  <a:tcPr/>
                </a:tc>
                <a:tc>
                  <a:txBody>
                    <a:bodyPr/>
                    <a:lstStyle/>
                    <a:p>
                      <a:r>
                        <a:rPr lang="en-GB" sz="1400" b="1" dirty="0" err="1">
                          <a:highlight>
                            <a:srgbClr val="FFFF00"/>
                          </a:highlight>
                          <a:latin typeface="Letter-join Print Plus 4" panose="02000805000000020003" pitchFamily="50" charset="0"/>
                        </a:rPr>
                        <a:t>Yr</a:t>
                      </a:r>
                      <a:r>
                        <a:rPr lang="en-GB" sz="1400" b="1" dirty="0">
                          <a:highlight>
                            <a:srgbClr val="FFFF00"/>
                          </a:highlight>
                          <a:latin typeface="Letter-join Print Plus 4" panose="02000805000000020003" pitchFamily="50" charset="0"/>
                        </a:rPr>
                        <a:t> 3 &amp; 4</a:t>
                      </a:r>
                    </a:p>
                  </a:txBody>
                  <a:tcPr/>
                </a:tc>
                <a:tc>
                  <a:txBody>
                    <a:bodyPr/>
                    <a:lstStyle/>
                    <a:p>
                      <a:r>
                        <a:rPr lang="en-GB" sz="1400" b="1" dirty="0" err="1">
                          <a:highlight>
                            <a:srgbClr val="FFFF00"/>
                          </a:highlight>
                          <a:latin typeface="Letter-join Print Plus 4" panose="02000805000000020003" pitchFamily="50" charset="0"/>
                        </a:rPr>
                        <a:t>Yr</a:t>
                      </a:r>
                      <a:r>
                        <a:rPr lang="en-GB" sz="1400" b="1" dirty="0">
                          <a:highlight>
                            <a:srgbClr val="FFFF00"/>
                          </a:highlight>
                          <a:latin typeface="Letter-join Print Plus 4" panose="02000805000000020003" pitchFamily="50" charset="0"/>
                        </a:rPr>
                        <a:t> 5 &amp; 6</a:t>
                      </a:r>
                    </a:p>
                  </a:txBody>
                  <a:tcPr/>
                </a:tc>
                <a:extLst>
                  <a:ext uri="{0D108BD9-81ED-4DB2-BD59-A6C34878D82A}">
                    <a16:rowId xmlns:a16="http://schemas.microsoft.com/office/drawing/2014/main" val="71664957"/>
                  </a:ext>
                </a:extLst>
              </a:tr>
              <a:tr h="381165">
                <a:tc>
                  <a:txBody>
                    <a:bodyPr/>
                    <a:lstStyle/>
                    <a:p>
                      <a:r>
                        <a:rPr lang="en-GB" sz="1200" b="1" i="0" u="none" strike="noStrike" kern="1200" baseline="0" dirty="0">
                          <a:solidFill>
                            <a:schemeClr val="tx1"/>
                          </a:solidFill>
                          <a:latin typeface="Letter-join Print Plus 4" panose="02000805000000020003" pitchFamily="50" charset="0"/>
                          <a:ea typeface="+mn-ea"/>
                          <a:cs typeface="+mn-cs"/>
                        </a:rPr>
                        <a:t>All About Me </a:t>
                      </a:r>
                      <a:r>
                        <a:rPr lang="en-GB" sz="1200" b="0" i="0" u="none" strike="noStrike" kern="1200" baseline="0" dirty="0">
                          <a:solidFill>
                            <a:schemeClr val="tx1"/>
                          </a:solidFill>
                          <a:latin typeface="Letter-join Print Plus 4" panose="02000805000000020003" pitchFamily="50" charset="0"/>
                          <a:ea typeface="+mn-ea"/>
                          <a:cs typeface="+mn-cs"/>
                        </a:rPr>
                        <a:t>– Walk around the school. Children learn to describe the location of key places within school using near, far, next to ,further than.</a:t>
                      </a:r>
                    </a:p>
                    <a:p>
                      <a:r>
                        <a:rPr lang="en-GB" sz="1200" b="0" i="0" u="none" strike="noStrike" kern="1200" baseline="0" dirty="0">
                          <a:solidFill>
                            <a:schemeClr val="tx1"/>
                          </a:solidFill>
                          <a:latin typeface="Letter-join Print Plus 4" panose="02000805000000020003" pitchFamily="50" charset="0"/>
                          <a:ea typeface="+mn-ea"/>
                          <a:cs typeface="+mn-cs"/>
                        </a:rPr>
                        <a:t>•</a:t>
                      </a:r>
                      <a:r>
                        <a:rPr lang="en-GB" sz="1200" b="1" i="0" u="none" strike="noStrike" kern="1200" baseline="0" dirty="0">
                          <a:solidFill>
                            <a:schemeClr val="tx1"/>
                          </a:solidFill>
                          <a:latin typeface="Letter-join Print Plus 4" panose="02000805000000020003" pitchFamily="50" charset="0"/>
                          <a:ea typeface="+mn-ea"/>
                          <a:cs typeface="+mn-cs"/>
                        </a:rPr>
                        <a:t>Transport</a:t>
                      </a:r>
                      <a:r>
                        <a:rPr lang="en-GB" sz="1200" b="0" i="0" u="none" strike="noStrike" kern="1200" baseline="0" dirty="0">
                          <a:solidFill>
                            <a:schemeClr val="tx1"/>
                          </a:solidFill>
                          <a:latin typeface="Letter-join Print Plus 4" panose="02000805000000020003" pitchFamily="50" charset="0"/>
                          <a:ea typeface="+mn-ea"/>
                          <a:cs typeface="+mn-cs"/>
                        </a:rPr>
                        <a:t>: </a:t>
                      </a:r>
                      <a:r>
                        <a:rPr lang="en-GB" sz="1200" b="1" i="0" u="none" strike="noStrike" kern="1200" baseline="0" dirty="0">
                          <a:solidFill>
                            <a:schemeClr val="tx1"/>
                          </a:solidFill>
                          <a:latin typeface="Letter-join Print Plus 4" panose="02000805000000020003" pitchFamily="50" charset="0"/>
                          <a:ea typeface="+mn-ea"/>
                          <a:cs typeface="+mn-cs"/>
                        </a:rPr>
                        <a:t>Past &amp; Present </a:t>
                      </a:r>
                      <a:r>
                        <a:rPr lang="en-GB" sz="1200" b="0" i="0" u="none" strike="noStrike" kern="1200" baseline="0" dirty="0">
                          <a:solidFill>
                            <a:schemeClr val="tx1"/>
                          </a:solidFill>
                          <a:latin typeface="Letter-join Print Plus 4" panose="02000805000000020003" pitchFamily="50" charset="0"/>
                          <a:ea typeface="+mn-ea"/>
                          <a:cs typeface="+mn-cs"/>
                        </a:rPr>
                        <a:t>- pupils go for a walk around the perimeter of the school and discuss the transport in their local area and their experiences of it.</a:t>
                      </a:r>
                    </a:p>
                    <a:p>
                      <a:r>
                        <a:rPr lang="en-GB" sz="1200" b="0" i="0" u="none" strike="noStrike" kern="1200" baseline="0" dirty="0">
                          <a:solidFill>
                            <a:schemeClr val="tx1"/>
                          </a:solidFill>
                          <a:latin typeface="Letter-join Print Plus 4" panose="02000805000000020003" pitchFamily="50" charset="0"/>
                          <a:ea typeface="+mn-ea"/>
                          <a:cs typeface="+mn-cs"/>
                        </a:rPr>
                        <a:t>•</a:t>
                      </a:r>
                      <a:r>
                        <a:rPr lang="en-GB" sz="1200" b="1" i="0" u="none" strike="noStrike" kern="1200" baseline="0" dirty="0">
                          <a:solidFill>
                            <a:schemeClr val="tx1"/>
                          </a:solidFill>
                          <a:latin typeface="Letter-join Print Plus 4" panose="02000805000000020003" pitchFamily="50" charset="0"/>
                          <a:ea typeface="+mn-ea"/>
                          <a:cs typeface="+mn-cs"/>
                        </a:rPr>
                        <a:t>Growing and Changing </a:t>
                      </a:r>
                      <a:r>
                        <a:rPr lang="en-GB" sz="1200" b="0" i="0" u="none" strike="noStrike" kern="1200" baseline="0" dirty="0">
                          <a:solidFill>
                            <a:schemeClr val="tx1"/>
                          </a:solidFill>
                          <a:latin typeface="Letter-join Print Plus 4" panose="02000805000000020003" pitchFamily="50" charset="0"/>
                          <a:ea typeface="+mn-ea"/>
                          <a:cs typeface="+mn-cs"/>
                        </a:rPr>
                        <a:t>- Pupils go for a walk outside to look closely at plants and trees. They collect leaves to study them as part of seasonal change. This helps to support their understanding of what grows in their local area.</a:t>
                      </a:r>
                    </a:p>
                    <a:p>
                      <a:r>
                        <a:rPr lang="en-GB" sz="1200" b="0" i="0" u="none" strike="noStrike" kern="1200" baseline="0" dirty="0">
                          <a:solidFill>
                            <a:schemeClr val="tx1"/>
                          </a:solidFill>
                          <a:latin typeface="Letter-join Print Plus 4" panose="02000805000000020003" pitchFamily="50" charset="0"/>
                          <a:ea typeface="+mn-ea"/>
                          <a:cs typeface="+mn-cs"/>
                        </a:rPr>
                        <a:t>•</a:t>
                      </a:r>
                      <a:r>
                        <a:rPr lang="en-GB" sz="1200" b="1" i="0" u="none" strike="noStrike" kern="1200" baseline="0" dirty="0">
                          <a:solidFill>
                            <a:schemeClr val="tx1"/>
                          </a:solidFill>
                          <a:latin typeface="Letter-join Print Plus 4" panose="02000805000000020003" pitchFamily="50" charset="0"/>
                          <a:ea typeface="+mn-ea"/>
                          <a:cs typeface="+mn-cs"/>
                        </a:rPr>
                        <a:t>Enrichment: Local school trips – </a:t>
                      </a:r>
                      <a:r>
                        <a:rPr lang="en-GB" sz="1200" b="0" i="0" u="none" strike="noStrike" kern="1200" baseline="0" dirty="0">
                          <a:solidFill>
                            <a:schemeClr val="tx1"/>
                          </a:solidFill>
                          <a:latin typeface="Letter-join Print Plus 4" panose="02000805000000020003" pitchFamily="50" charset="0"/>
                          <a:ea typeface="+mn-ea"/>
                          <a:cs typeface="+mn-cs"/>
                        </a:rPr>
                        <a:t>Pupils will begin to understand location and distance when they experience school trips, even if those trips are focussed on another curriculum area there are still valuable opportunities for local geography.</a:t>
                      </a:r>
                    </a:p>
                    <a:p>
                      <a:endParaRPr lang="en-GB" sz="1200" b="1" dirty="0">
                        <a:latin typeface="Letter-join Print Plus 4" panose="02000805000000020003" pitchFamily="50" charset="0"/>
                      </a:endParaRPr>
                    </a:p>
                  </a:txBody>
                  <a:tcPr/>
                </a:tc>
                <a:tc>
                  <a:txBody>
                    <a:bodyPr/>
                    <a:lstStyle/>
                    <a:p>
                      <a:r>
                        <a:rPr lang="en-GB" sz="1200" b="1" i="0" u="none" strike="noStrike" kern="1200" baseline="0" dirty="0">
                          <a:solidFill>
                            <a:schemeClr val="tx1"/>
                          </a:solidFill>
                          <a:latin typeface="Letter-join Print Plus 4" panose="02000805000000020003" pitchFamily="50" charset="0"/>
                          <a:ea typeface="+mn-ea"/>
                          <a:cs typeface="+mn-cs"/>
                        </a:rPr>
                        <a:t>Spatial Sense </a:t>
                      </a:r>
                      <a:r>
                        <a:rPr lang="en-GB" sz="1200" b="0" i="0" u="none" strike="noStrike" kern="1200" baseline="0" dirty="0">
                          <a:solidFill>
                            <a:schemeClr val="tx1"/>
                          </a:solidFill>
                          <a:latin typeface="Letter-join Print Plus 4" panose="02000805000000020003" pitchFamily="50" charset="0"/>
                          <a:ea typeface="+mn-ea"/>
                          <a:cs typeface="+mn-cs"/>
                        </a:rPr>
                        <a:t>– walk around the perimeter of the school to identify what is located in the immediate area, building on knowledge from EYFS.</a:t>
                      </a:r>
                    </a:p>
                    <a:p>
                      <a:endParaRPr lang="en-GB" sz="1200" b="0" i="0" u="none" strike="noStrike" kern="1200" baseline="0" dirty="0">
                        <a:solidFill>
                          <a:schemeClr val="tx1"/>
                        </a:solidFill>
                        <a:latin typeface="Letter-join Print Plus 4" panose="02000805000000020003" pitchFamily="50" charset="0"/>
                        <a:ea typeface="+mn-ea"/>
                        <a:cs typeface="+mn-cs"/>
                      </a:endParaRPr>
                    </a:p>
                    <a:p>
                      <a:r>
                        <a:rPr lang="en-GB" sz="1200" b="0" i="0" u="none" strike="noStrike" kern="1200" baseline="0" dirty="0">
                          <a:solidFill>
                            <a:schemeClr val="tx1"/>
                          </a:solidFill>
                          <a:latin typeface="Letter-join Print Plus 4" panose="02000805000000020003" pitchFamily="50" charset="0"/>
                          <a:ea typeface="+mn-ea"/>
                          <a:cs typeface="+mn-cs"/>
                        </a:rPr>
                        <a:t>Go out of the school grounds and </a:t>
                      </a:r>
                      <a:r>
                        <a:rPr lang="en-GB" sz="1200" b="0" i="0" kern="1200" dirty="0">
                          <a:solidFill>
                            <a:schemeClr val="tx1"/>
                          </a:solidFill>
                          <a:effectLst/>
                          <a:latin typeface="Letter-join Print Plus 4" panose="02000805000000020003" pitchFamily="50" charset="0"/>
                          <a:ea typeface="+mn-ea"/>
                          <a:cs typeface="+mn-cs"/>
                        </a:rPr>
                        <a:t>follow a map to a chosen area in Newmarket, either the clocktower, the church or to the </a:t>
                      </a:r>
                      <a:r>
                        <a:rPr lang="en-GB" sz="1200" b="0" i="0" kern="1200" dirty="0" err="1">
                          <a:solidFill>
                            <a:schemeClr val="tx1"/>
                          </a:solidFill>
                          <a:effectLst/>
                          <a:latin typeface="Letter-join Print Plus 4" panose="02000805000000020003" pitchFamily="50" charset="0"/>
                          <a:ea typeface="+mn-ea"/>
                          <a:cs typeface="+mn-cs"/>
                        </a:rPr>
                        <a:t>the</a:t>
                      </a:r>
                      <a:r>
                        <a:rPr lang="en-GB" sz="1200" b="0" i="0" kern="1200" dirty="0">
                          <a:solidFill>
                            <a:schemeClr val="tx1"/>
                          </a:solidFill>
                          <a:effectLst/>
                          <a:latin typeface="Letter-join Print Plus 4" panose="02000805000000020003" pitchFamily="50" charset="0"/>
                          <a:ea typeface="+mn-ea"/>
                          <a:cs typeface="+mn-cs"/>
                        </a:rPr>
                        <a:t> </a:t>
                      </a:r>
                      <a:r>
                        <a:rPr lang="en-GB" sz="1200" b="0" i="0" kern="1200" dirty="0" err="1">
                          <a:solidFill>
                            <a:schemeClr val="tx1"/>
                          </a:solidFill>
                          <a:effectLst/>
                          <a:latin typeface="Letter-join Print Plus 4" panose="02000805000000020003" pitchFamily="50" charset="0"/>
                          <a:ea typeface="+mn-ea"/>
                          <a:cs typeface="+mn-cs"/>
                        </a:rPr>
                        <a:t>Severals</a:t>
                      </a:r>
                      <a:r>
                        <a:rPr lang="en-GB" sz="1200" b="0" i="0" kern="1200" dirty="0">
                          <a:solidFill>
                            <a:schemeClr val="tx1"/>
                          </a:solidFill>
                          <a:effectLst/>
                          <a:latin typeface="Letter-join Print Plus 4" panose="02000805000000020003" pitchFamily="50" charset="0"/>
                          <a:ea typeface="+mn-ea"/>
                          <a:cs typeface="+mn-cs"/>
                        </a:rPr>
                        <a:t>. Observing mix of physical and human features. </a:t>
                      </a:r>
                      <a:endParaRPr lang="en-GB" sz="1200" b="0" i="0" u="none" strike="noStrike" kern="1200" baseline="0" dirty="0">
                        <a:solidFill>
                          <a:schemeClr val="tx1"/>
                        </a:solidFill>
                        <a:latin typeface="Letter-join Print Plus 4" panose="02000805000000020003" pitchFamily="50" charset="0"/>
                        <a:ea typeface="+mn-ea"/>
                        <a:cs typeface="+mn-cs"/>
                      </a:endParaRPr>
                    </a:p>
                    <a:p>
                      <a:endParaRPr lang="en-GB" sz="1400" b="1" dirty="0">
                        <a:latin typeface="Letter-join Print Plus 4" panose="02000805000000020003" pitchFamily="50" charset="0"/>
                      </a:endParaRPr>
                    </a:p>
                  </a:txBody>
                  <a:tcPr/>
                </a:tc>
                <a:tc>
                  <a:txBody>
                    <a:bodyPr/>
                    <a:lstStyle/>
                    <a:p>
                      <a:r>
                        <a:rPr lang="en-GB" sz="1200" b="1" i="0" u="none" strike="noStrike" kern="1200" baseline="0" dirty="0">
                          <a:solidFill>
                            <a:schemeClr val="tx1"/>
                          </a:solidFill>
                          <a:latin typeface="Letter-join Print Plus 4" panose="02000805000000020003" pitchFamily="50" charset="0"/>
                          <a:ea typeface="+mn-ea"/>
                          <a:cs typeface="+mn-cs"/>
                        </a:rPr>
                        <a:t>Settlements </a:t>
                      </a:r>
                      <a:r>
                        <a:rPr lang="en-GB" sz="1200" b="0" i="0" u="none" strike="noStrike" kern="1200" baseline="0" dirty="0">
                          <a:solidFill>
                            <a:schemeClr val="tx1"/>
                          </a:solidFill>
                          <a:latin typeface="Letter-join Print Plus 4" panose="02000805000000020003" pitchFamily="50" charset="0"/>
                          <a:ea typeface="+mn-ea"/>
                          <a:cs typeface="+mn-cs"/>
                        </a:rPr>
                        <a:t>– This unit will be supplemented with fieldwork if there is a contrasting settlement or related relevant location that is possible to visit. E.g. if the school is located in a city, fieldwork in a local village would provide children with the opportunity to compare and contrast locations.</a:t>
                      </a:r>
                    </a:p>
                    <a:p>
                      <a:endParaRPr lang="en-GB" sz="18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Letter-join Print Plus 4" panose="02000805000000020003" pitchFamily="50" charset="0"/>
                          <a:ea typeface="+mn-ea"/>
                          <a:cs typeface="+mn-cs"/>
                        </a:rPr>
                        <a:t>Children study their local area and identify how it has changed over time. Fieldwork can be embedded meaningfully here, and children can look at maps and photographs from the past to identify how their local area has changed.</a:t>
                      </a:r>
                    </a:p>
                    <a:p>
                      <a:endParaRPr lang="en-GB" sz="1200" b="0" i="0" u="none" strike="noStrike" kern="1200" baseline="0" dirty="0">
                        <a:solidFill>
                          <a:schemeClr val="tx1"/>
                        </a:solidFill>
                        <a:latin typeface="Letter-join Print Plus 4" panose="02000805000000020003" pitchFamily="50" charset="0"/>
                        <a:ea typeface="+mn-ea"/>
                        <a:cs typeface="+mn-cs"/>
                      </a:endParaRPr>
                    </a:p>
                    <a:p>
                      <a:endParaRPr lang="en-GB" sz="1200" b="1" dirty="0">
                        <a:latin typeface="Letter-join Print Plus 4" panose="02000805000000020003" pitchFamily="50" charset="0"/>
                      </a:endParaRPr>
                    </a:p>
                  </a:txBody>
                  <a:tcPr/>
                </a:tc>
                <a:tc>
                  <a:txBody>
                    <a:bodyPr/>
                    <a:lstStyle/>
                    <a:p>
                      <a:r>
                        <a:rPr lang="en-GB" sz="1200" b="0" i="0" u="none" strike="noStrike" kern="1200" baseline="0" dirty="0">
                          <a:solidFill>
                            <a:schemeClr val="tx1"/>
                          </a:solidFill>
                          <a:latin typeface="Letter-join Print Plus 4" panose="02000805000000020003" pitchFamily="50" charset="0"/>
                          <a:ea typeface="+mn-ea"/>
                          <a:cs typeface="+mn-cs"/>
                        </a:rPr>
                        <a:t>During the local study children visit the local area to take note of road names, local features and draw a sketch map. They plan to investigate a particular issue and gather data (qualitative and quantitative) to find out more about their issue before deciding how best to present the captured data (e.g. graph, table etc.)</a:t>
                      </a:r>
                    </a:p>
                    <a:p>
                      <a:endParaRPr lang="en-GB" sz="1200" b="0" i="0" u="none" strike="noStrike" kern="1200" baseline="0" dirty="0">
                        <a:solidFill>
                          <a:schemeClr val="tx1"/>
                        </a:solidFill>
                        <a:latin typeface="Letter-join Print Plus 4" panose="02000805000000020003" pitchFamily="50" charset="0"/>
                        <a:ea typeface="+mn-ea"/>
                        <a:cs typeface="+mn-cs"/>
                      </a:endParaRPr>
                    </a:p>
                    <a:p>
                      <a:r>
                        <a:rPr lang="en-GB" sz="1200" b="1" i="0" u="none" strike="noStrike" kern="1200" baseline="0" dirty="0">
                          <a:solidFill>
                            <a:schemeClr val="tx1"/>
                          </a:solidFill>
                          <a:latin typeface="Letter-join Print Plus 4" panose="02000805000000020003" pitchFamily="50" charset="0"/>
                          <a:ea typeface="+mn-ea"/>
                          <a:cs typeface="+mn-cs"/>
                        </a:rPr>
                        <a:t>British Geographical Issues </a:t>
                      </a:r>
                      <a:r>
                        <a:rPr lang="en-GB" sz="1200" b="0" i="0" u="none" strike="noStrike" kern="1200" baseline="0" dirty="0">
                          <a:solidFill>
                            <a:schemeClr val="tx1"/>
                          </a:solidFill>
                          <a:latin typeface="Letter-join Print Plus 4" panose="02000805000000020003" pitchFamily="50" charset="0"/>
                          <a:ea typeface="+mn-ea"/>
                          <a:cs typeface="+mn-cs"/>
                        </a:rPr>
                        <a:t>– within this unit children will focus on a local issue using maps to identify how this issue impacts their local area, then they can visit the local area to see the causes of the chosen issue first hand. Pupils then meet or write to a local councillor to discuss geographical issues pertaining to their local area.</a:t>
                      </a:r>
                    </a:p>
                    <a:p>
                      <a:endParaRPr lang="en-GB" sz="1200" b="1" dirty="0">
                        <a:latin typeface="Letter-join Print Plus 4" panose="02000805000000020003" pitchFamily="50" charset="0"/>
                      </a:endParaRPr>
                    </a:p>
                  </a:txBody>
                  <a:tcPr/>
                </a:tc>
                <a:extLst>
                  <a:ext uri="{0D108BD9-81ED-4DB2-BD59-A6C34878D82A}">
                    <a16:rowId xmlns:a16="http://schemas.microsoft.com/office/drawing/2014/main" val="2112048587"/>
                  </a:ext>
                </a:extLst>
              </a:tr>
            </a:tbl>
          </a:graphicData>
        </a:graphic>
      </p:graphicFrame>
      <p:sp>
        <p:nvSpPr>
          <p:cNvPr id="4" name="Rectangle 3">
            <a:extLst>
              <a:ext uri="{FF2B5EF4-FFF2-40B4-BE49-F238E27FC236}">
                <a16:creationId xmlns:a16="http://schemas.microsoft.com/office/drawing/2014/main" id="{FE09504E-043F-4866-9586-CAA3A664040E}"/>
              </a:ext>
            </a:extLst>
          </p:cNvPr>
          <p:cNvSpPr/>
          <p:nvPr/>
        </p:nvSpPr>
        <p:spPr>
          <a:xfrm>
            <a:off x="4401850" y="330676"/>
            <a:ext cx="3388300" cy="369332"/>
          </a:xfrm>
          <a:prstGeom prst="rect">
            <a:avLst/>
          </a:prstGeom>
        </p:spPr>
        <p:txBody>
          <a:bodyPr wrap="none">
            <a:spAutoFit/>
          </a:bodyPr>
          <a:lstStyle/>
          <a:p>
            <a:r>
              <a:rPr lang="en-GB" b="1" dirty="0">
                <a:latin typeface="Letter-join Print Plus 4" panose="02000805000000020003" pitchFamily="50" charset="0"/>
              </a:rPr>
              <a:t>Geography Skills and Fieldwork</a:t>
            </a:r>
          </a:p>
        </p:txBody>
      </p:sp>
    </p:spTree>
    <p:extLst>
      <p:ext uri="{BB962C8B-B14F-4D97-AF65-F5344CB8AC3E}">
        <p14:creationId xmlns:p14="http://schemas.microsoft.com/office/powerpoint/2010/main" val="26559350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2230</Words>
  <Application>Microsoft Office PowerPoint</Application>
  <PresentationFormat>Widescreen</PresentationFormat>
  <Paragraphs>121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Letter-join Print Plus 4</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Fitch</dc:creator>
  <cp:lastModifiedBy>Sarah Fitch</cp:lastModifiedBy>
  <cp:revision>28</cp:revision>
  <dcterms:created xsi:type="dcterms:W3CDTF">2024-09-25T13:09:33Z</dcterms:created>
  <dcterms:modified xsi:type="dcterms:W3CDTF">2024-12-12T16:42:11Z</dcterms:modified>
</cp:coreProperties>
</file>