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5" r:id="rId6"/>
    <p:sldId id="257" r:id="rId7"/>
    <p:sldId id="258" r:id="rId8"/>
    <p:sldId id="259" r:id="rId9"/>
    <p:sldId id="260" r:id="rId10"/>
    <p:sldId id="281" r:id="rId11"/>
    <p:sldId id="280" r:id="rId12"/>
    <p:sldId id="261" r:id="rId13"/>
    <p:sldId id="262" r:id="rId14"/>
    <p:sldId id="291" r:id="rId15"/>
    <p:sldId id="263" r:id="rId16"/>
    <p:sldId id="264" r:id="rId17"/>
    <p:sldId id="265" r:id="rId18"/>
    <p:sldId id="287" r:id="rId19"/>
    <p:sldId id="266" r:id="rId20"/>
    <p:sldId id="267" r:id="rId21"/>
    <p:sldId id="269" r:id="rId22"/>
    <p:sldId id="288" r:id="rId23"/>
    <p:sldId id="285" r:id="rId24"/>
    <p:sldId id="289" r:id="rId25"/>
    <p:sldId id="273" r:id="rId26"/>
    <p:sldId id="29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Blakeley" userId="f6715e4e-08a0-4f0e-8edc-e0b91fdbe51b" providerId="ADAL" clId="{BEB33939-A94A-4FF7-B13E-DEE0A6C4AFC3}"/>
    <pc:docChg chg="modSld">
      <pc:chgData name="S.Blakeley" userId="f6715e4e-08a0-4f0e-8edc-e0b91fdbe51b" providerId="ADAL" clId="{BEB33939-A94A-4FF7-B13E-DEE0A6C4AFC3}" dt="2024-11-15T15:42:01.006" v="102" actId="20577"/>
      <pc:docMkLst>
        <pc:docMk/>
      </pc:docMkLst>
      <pc:sldChg chg="modSp mod">
        <pc:chgData name="S.Blakeley" userId="f6715e4e-08a0-4f0e-8edc-e0b91fdbe51b" providerId="ADAL" clId="{BEB33939-A94A-4FF7-B13E-DEE0A6C4AFC3}" dt="2024-11-15T15:41:08.041" v="26" actId="20577"/>
        <pc:sldMkLst>
          <pc:docMk/>
          <pc:sldMk cId="2201881360" sldId="260"/>
        </pc:sldMkLst>
        <pc:spChg chg="mod">
          <ac:chgData name="S.Blakeley" userId="f6715e4e-08a0-4f0e-8edc-e0b91fdbe51b" providerId="ADAL" clId="{BEB33939-A94A-4FF7-B13E-DEE0A6C4AFC3}" dt="2024-11-15T15:41:08.041" v="26" actId="20577"/>
          <ac:spMkLst>
            <pc:docMk/>
            <pc:sldMk cId="2201881360" sldId="260"/>
            <ac:spMk id="5" creationId="{97104D34-3F21-43A6-A4F6-6A5871B9E013}"/>
          </ac:spMkLst>
        </pc:spChg>
      </pc:sldChg>
      <pc:sldChg chg="modSp mod">
        <pc:chgData name="S.Blakeley" userId="f6715e4e-08a0-4f0e-8edc-e0b91fdbe51b" providerId="ADAL" clId="{BEB33939-A94A-4FF7-B13E-DEE0A6C4AFC3}" dt="2024-11-15T15:42:01.006" v="102" actId="20577"/>
        <pc:sldMkLst>
          <pc:docMk/>
          <pc:sldMk cId="3746524507" sldId="261"/>
        </pc:sldMkLst>
        <pc:spChg chg="mod">
          <ac:chgData name="S.Blakeley" userId="f6715e4e-08a0-4f0e-8edc-e0b91fdbe51b" providerId="ADAL" clId="{BEB33939-A94A-4FF7-B13E-DEE0A6C4AFC3}" dt="2024-11-15T15:42:01.006" v="102" actId="20577"/>
          <ac:spMkLst>
            <pc:docMk/>
            <pc:sldMk cId="3746524507" sldId="261"/>
            <ac:spMk id="5" creationId="{5CC3D270-6025-4399-89E2-02BAD54131AD}"/>
          </ac:spMkLst>
        </pc:spChg>
      </pc:sldChg>
      <pc:sldChg chg="modSp mod">
        <pc:chgData name="S.Blakeley" userId="f6715e4e-08a0-4f0e-8edc-e0b91fdbe51b" providerId="ADAL" clId="{BEB33939-A94A-4FF7-B13E-DEE0A6C4AFC3}" dt="2024-11-15T15:40:31.341" v="14" actId="6549"/>
        <pc:sldMkLst>
          <pc:docMk/>
          <pc:sldMk cId="3301673829" sldId="275"/>
        </pc:sldMkLst>
        <pc:spChg chg="mod">
          <ac:chgData name="S.Blakeley" userId="f6715e4e-08a0-4f0e-8edc-e0b91fdbe51b" providerId="ADAL" clId="{BEB33939-A94A-4FF7-B13E-DEE0A6C4AFC3}" dt="2024-11-15T15:40:31.341" v="14" actId="6549"/>
          <ac:spMkLst>
            <pc:docMk/>
            <pc:sldMk cId="3301673829" sldId="275"/>
            <ac:spMk id="3" creationId="{483C6514-47D5-4F5F-BE9B-124EA75CB21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828F8-9377-4041-B0A3-A06E3EC294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ABF954-C65D-4167-89FF-3DBA56DC97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7D8D3F-77A5-415F-A7F5-B729344D4D51}"/>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5" name="Footer Placeholder 4">
            <a:extLst>
              <a:ext uri="{FF2B5EF4-FFF2-40B4-BE49-F238E27FC236}">
                <a16:creationId xmlns:a16="http://schemas.microsoft.com/office/drawing/2014/main" id="{7590F287-B3B4-4CED-B7A2-3CFDF0DF4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7C7A7F-CA88-4069-9322-B4981E63B801}"/>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3074744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62878-2D45-4FE8-B2E7-8139AE430C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50575A-C59E-4E60-9BA0-C251E9B0719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B911AF-C0FE-4D1A-A7EB-55F7424CF296}"/>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5" name="Footer Placeholder 4">
            <a:extLst>
              <a:ext uri="{FF2B5EF4-FFF2-40B4-BE49-F238E27FC236}">
                <a16:creationId xmlns:a16="http://schemas.microsoft.com/office/drawing/2014/main" id="{1FFE7E69-302D-4716-928D-9BFFB13851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3DE5F9-043B-49B7-847C-A104ACAAFA01}"/>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4239114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A52D6-7D36-4850-B17F-E8BE93A1CE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EB72DC-1C92-4F70-82B2-39D1067445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1E03901-E5AF-4150-AED5-D93C7DEF1D2F}"/>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5" name="Footer Placeholder 4">
            <a:extLst>
              <a:ext uri="{FF2B5EF4-FFF2-40B4-BE49-F238E27FC236}">
                <a16:creationId xmlns:a16="http://schemas.microsoft.com/office/drawing/2014/main" id="{861C7083-70B8-48B7-B3BC-654EBE9124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26B6E6-2530-4191-BEA6-F0C416B0826E}"/>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977909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7EC94-BA85-48CC-8BD3-25BC8F3E7D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86679E-1411-4189-AC87-5323C92E108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0F588C1-CA46-47CE-A322-20F06C88E51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D20E27D-2926-4F0B-A1FE-E82CCF06ACFE}"/>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6" name="Footer Placeholder 5">
            <a:extLst>
              <a:ext uri="{FF2B5EF4-FFF2-40B4-BE49-F238E27FC236}">
                <a16:creationId xmlns:a16="http://schemas.microsoft.com/office/drawing/2014/main" id="{4C9B616F-68C4-40BE-9004-03E9254B59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8628FB-95F4-4B49-8B96-91D9D39A95BC}"/>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623117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D91D9-012C-4461-9905-8C6544372D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5DFDAD-7EB1-4FFA-880A-22685B891A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9AC69A7-FF17-410D-A876-5B1E21206F8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68E925-83B7-4AD0-8206-C93D7BCE8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C5CF0FD-C081-46AA-8F2E-3D7BCA57959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D00E44-5C2D-42AF-A379-1CBEA12AFB89}"/>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8" name="Footer Placeholder 7">
            <a:extLst>
              <a:ext uri="{FF2B5EF4-FFF2-40B4-BE49-F238E27FC236}">
                <a16:creationId xmlns:a16="http://schemas.microsoft.com/office/drawing/2014/main" id="{A9277C60-0B54-420A-8909-B7BB6CB9ADD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C324ADD-27D1-4704-85AC-E107244EF498}"/>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1777877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5AECE-EFD8-454D-B1E6-944889315D1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FC0AFD-ADC9-4748-8666-12BDEA99121B}"/>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4" name="Footer Placeholder 3">
            <a:extLst>
              <a:ext uri="{FF2B5EF4-FFF2-40B4-BE49-F238E27FC236}">
                <a16:creationId xmlns:a16="http://schemas.microsoft.com/office/drawing/2014/main" id="{5BC3DEB3-E62E-4323-85E8-6B66208D3A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4E425BC-2D9E-4DC9-90F8-53B0FE49A376}"/>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4302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F5BBC8-5F65-4294-815C-25D8C8015CDE}"/>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3" name="Footer Placeholder 2">
            <a:extLst>
              <a:ext uri="{FF2B5EF4-FFF2-40B4-BE49-F238E27FC236}">
                <a16:creationId xmlns:a16="http://schemas.microsoft.com/office/drawing/2014/main" id="{B08C2B2F-27F2-4599-BAD7-9D13C38288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2985560-CD16-42DB-9D36-E4BDF6820BE9}"/>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2707228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662A8-33B9-4CF0-8B18-7D1ADD0CC8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B040878-EE1D-4741-A65B-172B0EDDAC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455127-BC4F-46D0-97D2-C8A8EB1B72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D5692B3-A6FF-4CDB-91B8-481F64050037}"/>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6" name="Footer Placeholder 5">
            <a:extLst>
              <a:ext uri="{FF2B5EF4-FFF2-40B4-BE49-F238E27FC236}">
                <a16:creationId xmlns:a16="http://schemas.microsoft.com/office/drawing/2014/main" id="{2E3D2D71-F0EE-4DD2-BD89-3B02699012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D79CD1-B23B-46F3-8A9D-73FBEE40E441}"/>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2570316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35906-14CB-4FA6-A0FC-711E6B1718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D3B300-7708-4FE4-BAB3-9575F2CD6E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31E6E2D-E437-427F-83BE-6C46AFE538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D1FBECC-195C-45D6-BC92-FD72C265EDBE}"/>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6" name="Footer Placeholder 5">
            <a:extLst>
              <a:ext uri="{FF2B5EF4-FFF2-40B4-BE49-F238E27FC236}">
                <a16:creationId xmlns:a16="http://schemas.microsoft.com/office/drawing/2014/main" id="{818C3EAC-609C-42FF-A6C3-629929B857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86D2EC-59F3-475C-A495-54E4DFB4976D}"/>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81825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B6B9E-8282-4C15-A2CF-22B6F17B50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380CDB-4F4C-44C9-B1EA-37FB0EBAE10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D42ECD-C663-4D68-8A74-CF2C7D3B9874}"/>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5" name="Footer Placeholder 4">
            <a:extLst>
              <a:ext uri="{FF2B5EF4-FFF2-40B4-BE49-F238E27FC236}">
                <a16:creationId xmlns:a16="http://schemas.microsoft.com/office/drawing/2014/main" id="{414A6046-2FC8-4E82-8030-7D575524A1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8D375A-93DF-4D74-A75B-D940AB75EB54}"/>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2060715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0EB37F-D4DB-43CC-914D-6231ACAB92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86B3AF-3F97-42CA-BC87-43D0A8D7CBA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A35D86-A761-468E-92EE-07C3A4BF000B}"/>
              </a:ext>
            </a:extLst>
          </p:cNvPr>
          <p:cNvSpPr>
            <a:spLocks noGrp="1"/>
          </p:cNvSpPr>
          <p:nvPr>
            <p:ph type="dt" sz="half" idx="10"/>
          </p:nvPr>
        </p:nvSpPr>
        <p:spPr/>
        <p:txBody>
          <a:bodyPr/>
          <a:lstStyle/>
          <a:p>
            <a:fld id="{B2852370-938B-43FA-85F2-BCD05567D142}" type="datetimeFigureOut">
              <a:rPr lang="en-GB" smtClean="0"/>
              <a:t>15/11/2024</a:t>
            </a:fld>
            <a:endParaRPr lang="en-GB"/>
          </a:p>
        </p:txBody>
      </p:sp>
      <p:sp>
        <p:nvSpPr>
          <p:cNvPr id="5" name="Footer Placeholder 4">
            <a:extLst>
              <a:ext uri="{FF2B5EF4-FFF2-40B4-BE49-F238E27FC236}">
                <a16:creationId xmlns:a16="http://schemas.microsoft.com/office/drawing/2014/main" id="{382E823E-946D-470A-99A6-F70A967902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E1C9A5-B159-4894-A0E6-7E5060589E13}"/>
              </a:ext>
            </a:extLst>
          </p:cNvPr>
          <p:cNvSpPr>
            <a:spLocks noGrp="1"/>
          </p:cNvSpPr>
          <p:nvPr>
            <p:ph type="sldNum" sz="quarter" idx="12"/>
          </p:nvPr>
        </p:nvSpPr>
        <p:spPr/>
        <p:txBody>
          <a:bodyPr/>
          <a:lstStyle/>
          <a:p>
            <a:fld id="{F0865AE1-B102-42C9-AAC5-101343BD5020}" type="slidenum">
              <a:rPr lang="en-GB" smtClean="0"/>
              <a:t>‹#›</a:t>
            </a:fld>
            <a:endParaRPr lang="en-GB"/>
          </a:p>
        </p:txBody>
      </p:sp>
    </p:spTree>
    <p:extLst>
      <p:ext uri="{BB962C8B-B14F-4D97-AF65-F5344CB8AC3E}">
        <p14:creationId xmlns:p14="http://schemas.microsoft.com/office/powerpoint/2010/main" val="4152809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1C1A45-7242-4143-82AF-B4683E214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D0A7B9-73BF-4307-8C47-A0F1CA60A2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4F8754-7C7A-420F-8502-2331B2359A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852370-938B-43FA-85F2-BCD05567D142}" type="datetimeFigureOut">
              <a:rPr lang="en-GB" smtClean="0"/>
              <a:t>15/11/2024</a:t>
            </a:fld>
            <a:endParaRPr lang="en-GB"/>
          </a:p>
        </p:txBody>
      </p:sp>
      <p:sp>
        <p:nvSpPr>
          <p:cNvPr id="5" name="Footer Placeholder 4">
            <a:extLst>
              <a:ext uri="{FF2B5EF4-FFF2-40B4-BE49-F238E27FC236}">
                <a16:creationId xmlns:a16="http://schemas.microsoft.com/office/drawing/2014/main" id="{0D7F7689-8777-41F5-BB51-145799443F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74D2EA2-5315-4D7A-9EA7-B3BA940174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865AE1-B102-42C9-AAC5-101343BD5020}" type="slidenum">
              <a:rPr lang="en-GB" smtClean="0"/>
              <a:t>‹#›</a:t>
            </a:fld>
            <a:endParaRPr lang="en-GB"/>
          </a:p>
        </p:txBody>
      </p:sp>
    </p:spTree>
    <p:extLst>
      <p:ext uri="{BB962C8B-B14F-4D97-AF65-F5344CB8AC3E}">
        <p14:creationId xmlns:p14="http://schemas.microsoft.com/office/powerpoint/2010/main" val="11561395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s://www.evcuganda.or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ngminds.org.uk/young-person/find-help/" TargetMode="External"/><Relationship Id="rId1" Type="http://schemas.openxmlformats.org/officeDocument/2006/relationships/slideLayout" Target="../slideLayouts/slideLayout4.xml"/><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iea.org/reports/sdg7-data-and-projections/access-to-electricity" TargetMode="External"/><Relationship Id="rId7" Type="http://schemas.openxmlformats.org/officeDocument/2006/relationships/image" Target="../media/image33.png"/><Relationship Id="rId2" Type="http://schemas.openxmlformats.org/officeDocument/2006/relationships/hyperlink" Target="http://uis.unesco.org/en/news/6-out-10-children-and-adolescents-are-not-learning-minimum-reading-and-math" TargetMode="External"/><Relationship Id="rId1" Type="http://schemas.openxmlformats.org/officeDocument/2006/relationships/slideLayout" Target="../slideLayouts/slideLayout4.xml"/><Relationship Id="rId6" Type="http://schemas.openxmlformats.org/officeDocument/2006/relationships/hyperlink" Target="https://www.nwf.org/~/media/PDFs/Eco-schools/McGraw%20Hill/12-4-12%20A%20Research%20Study%20on%20Textbook%20Recycling.ashx" TargetMode="External"/><Relationship Id="rId5" Type="http://schemas.openxmlformats.org/officeDocument/2006/relationships/hyperlink" Target="http://www.codep.co.uk/work/campaigns" TargetMode="External"/><Relationship Id="rId4" Type="http://schemas.openxmlformats.org/officeDocument/2006/relationships/hyperlink" Target="https://www.ifc.org/wps/wcm/connect/news_ext_content/ifc_external_corporate_site/news+and+events/news/cm-stories/cm-connecting-africa#:~:text=It's%20hard%20for%20many%20to,of%20the%20continent%20has%20access." TargetMode="External"/><Relationship Id="rId9"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0EA8B-BCE9-4F64-9787-111A174A1B81}"/>
              </a:ext>
            </a:extLst>
          </p:cNvPr>
          <p:cNvSpPr>
            <a:spLocks noGrp="1"/>
          </p:cNvSpPr>
          <p:nvPr>
            <p:ph type="ctrTitle"/>
          </p:nvPr>
        </p:nvSpPr>
        <p:spPr>
          <a:xfrm>
            <a:off x="1524000" y="1122363"/>
            <a:ext cx="9144000" cy="2387600"/>
          </a:xfrm>
        </p:spPr>
        <p:txBody>
          <a:bodyPr/>
          <a:lstStyle/>
          <a:p>
            <a:r>
              <a:rPr lang="en-US" dirty="0"/>
              <a:t>St Louis Catholic Life </a:t>
            </a:r>
            <a:br>
              <a:rPr lang="en-US" dirty="0"/>
            </a:br>
            <a:r>
              <a:rPr lang="en-US" dirty="0"/>
              <a:t>Our Community Involvement </a:t>
            </a:r>
            <a:endParaRPr lang="en-GB" dirty="0"/>
          </a:p>
        </p:txBody>
      </p:sp>
      <p:sp>
        <p:nvSpPr>
          <p:cNvPr id="3" name="Subtitle 2">
            <a:extLst>
              <a:ext uri="{FF2B5EF4-FFF2-40B4-BE49-F238E27FC236}">
                <a16:creationId xmlns:a16="http://schemas.microsoft.com/office/drawing/2014/main" id="{F6FA1637-FBCE-4656-AFC2-7F608B7E51D5}"/>
              </a:ext>
            </a:extLst>
          </p:cNvPr>
          <p:cNvSpPr>
            <a:spLocks noGrp="1"/>
          </p:cNvSpPr>
          <p:nvPr>
            <p:ph type="subTitle" idx="1"/>
          </p:nvPr>
        </p:nvSpPr>
        <p:spPr/>
        <p:txBody>
          <a:bodyPr/>
          <a:lstStyle/>
          <a:p>
            <a:r>
              <a:rPr lang="en-US" dirty="0"/>
              <a:t>An overview of some of the many groups that we support and that work to support our school </a:t>
            </a:r>
          </a:p>
          <a:p>
            <a:r>
              <a:rPr lang="en-US" dirty="0"/>
              <a:t>As a Catholic School, we </a:t>
            </a:r>
            <a:r>
              <a:rPr lang="en-US" dirty="0" err="1"/>
              <a:t>recognise</a:t>
            </a:r>
            <a:r>
              <a:rPr lang="en-US" dirty="0"/>
              <a:t> that our community involvement forms part of our commitment to living out our Gospel Values </a:t>
            </a:r>
            <a:endParaRPr lang="en-GB" dirty="0"/>
          </a:p>
        </p:txBody>
      </p:sp>
      <p:pic>
        <p:nvPicPr>
          <p:cNvPr id="1026" name="Picture 2" descr=" Our Lady of Walsingham Catholic Trust">
            <a:extLst>
              <a:ext uri="{FF2B5EF4-FFF2-40B4-BE49-F238E27FC236}">
                <a16:creationId xmlns:a16="http://schemas.microsoft.com/office/drawing/2014/main" id="{B200B215-B9EF-408D-9E00-740818A13A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710" y="573181"/>
            <a:ext cx="781050" cy="7810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t Louis Catholic Academy">
            <a:extLst>
              <a:ext uri="{FF2B5EF4-FFF2-40B4-BE49-F238E27FC236}">
                <a16:creationId xmlns:a16="http://schemas.microsoft.com/office/drawing/2014/main" id="{5EF2C206-C1EC-4A64-8D87-26E657A7AA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0507" y="544513"/>
            <a:ext cx="971550" cy="971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216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BD059-0740-4FC1-AB56-C2B511563DB9}"/>
              </a:ext>
            </a:extLst>
          </p:cNvPr>
          <p:cNvSpPr>
            <a:spLocks noGrp="1"/>
          </p:cNvSpPr>
          <p:nvPr>
            <p:ph type="title"/>
          </p:nvPr>
        </p:nvSpPr>
        <p:spPr/>
        <p:txBody>
          <a:bodyPr>
            <a:normAutofit fontScale="90000"/>
          </a:bodyPr>
          <a:lstStyle/>
          <a:p>
            <a:r>
              <a:rPr lang="en-US" b="1" dirty="0"/>
              <a:t>Our Lady Immaculate &amp; St </a:t>
            </a:r>
            <a:r>
              <a:rPr lang="en-US" b="1" dirty="0" err="1"/>
              <a:t>Etheldreda</a:t>
            </a:r>
            <a:r>
              <a:rPr lang="en-US" b="1" dirty="0"/>
              <a:t> Newmarket</a:t>
            </a:r>
            <a:br>
              <a:rPr lang="en-US" b="1" dirty="0"/>
            </a:br>
            <a:r>
              <a:rPr lang="en-US" b="1" dirty="0"/>
              <a:t>Our Community Parish</a:t>
            </a:r>
            <a:r>
              <a:rPr lang="en-US" dirty="0"/>
              <a:t> </a:t>
            </a:r>
            <a:endParaRPr lang="en-GB" dirty="0"/>
          </a:p>
        </p:txBody>
      </p:sp>
      <p:sp>
        <p:nvSpPr>
          <p:cNvPr id="3" name="Content Placeholder 2">
            <a:extLst>
              <a:ext uri="{FF2B5EF4-FFF2-40B4-BE49-F238E27FC236}">
                <a16:creationId xmlns:a16="http://schemas.microsoft.com/office/drawing/2014/main" id="{483C6514-47D5-4F5F-BE9B-124EA75CB216}"/>
              </a:ext>
            </a:extLst>
          </p:cNvPr>
          <p:cNvSpPr>
            <a:spLocks noGrp="1"/>
          </p:cNvSpPr>
          <p:nvPr>
            <p:ph idx="1"/>
          </p:nvPr>
        </p:nvSpPr>
        <p:spPr>
          <a:xfrm>
            <a:off x="560295" y="1690688"/>
            <a:ext cx="10632140" cy="3705599"/>
          </a:xfrm>
        </p:spPr>
        <p:txBody>
          <a:bodyPr>
            <a:normAutofit/>
          </a:bodyPr>
          <a:lstStyle/>
          <a:p>
            <a:pPr marL="0" indent="0">
              <a:buNone/>
            </a:pPr>
            <a:r>
              <a:rPr lang="en-US" dirty="0"/>
              <a:t>School is supported by Fr. Leo, Fr. John, Deacon James and the parishioners who come into school to work with our children. We regularly visit the church and we are grateful for their support in hosting our Christmas Nativity Plays, Carol Concerts, developing our school Chaplains and praying with us. Fr Leo regularly celebrates Mass with us in church and in school  for our children and their families. We welcome the Parish Team to work with children, supporting them in their 						understanding of our Catholic Faith.</a:t>
            </a:r>
            <a:endParaRPr lang="en-GB" dirty="0"/>
          </a:p>
        </p:txBody>
      </p:sp>
      <p:pic>
        <p:nvPicPr>
          <p:cNvPr id="4" name="Picture 3">
            <a:extLst>
              <a:ext uri="{FF2B5EF4-FFF2-40B4-BE49-F238E27FC236}">
                <a16:creationId xmlns:a16="http://schemas.microsoft.com/office/drawing/2014/main" id="{EFE0F722-1393-4849-8C8B-BEC19B36F354}"/>
              </a:ext>
            </a:extLst>
          </p:cNvPr>
          <p:cNvPicPr>
            <a:picLocks noChangeAspect="1"/>
          </p:cNvPicPr>
          <p:nvPr/>
        </p:nvPicPr>
        <p:blipFill>
          <a:blip r:embed="rId2"/>
          <a:stretch>
            <a:fillRect/>
          </a:stretch>
        </p:blipFill>
        <p:spPr>
          <a:xfrm>
            <a:off x="10384452" y="5272100"/>
            <a:ext cx="969348" cy="975445"/>
          </a:xfrm>
          <a:prstGeom prst="rect">
            <a:avLst/>
          </a:prstGeom>
        </p:spPr>
      </p:pic>
      <p:pic>
        <p:nvPicPr>
          <p:cNvPr id="5" name="Picture 4">
            <a:extLst>
              <a:ext uri="{FF2B5EF4-FFF2-40B4-BE49-F238E27FC236}">
                <a16:creationId xmlns:a16="http://schemas.microsoft.com/office/drawing/2014/main" id="{BA60BAD1-D9A8-45ED-9C22-C6C9660BD95C}"/>
              </a:ext>
            </a:extLst>
          </p:cNvPr>
          <p:cNvPicPr>
            <a:picLocks noChangeAspect="1"/>
          </p:cNvPicPr>
          <p:nvPr/>
        </p:nvPicPr>
        <p:blipFill>
          <a:blip r:embed="rId3"/>
          <a:stretch>
            <a:fillRect/>
          </a:stretch>
        </p:blipFill>
        <p:spPr>
          <a:xfrm>
            <a:off x="632013" y="4425210"/>
            <a:ext cx="4282914" cy="2212960"/>
          </a:xfrm>
          <a:prstGeom prst="rect">
            <a:avLst/>
          </a:prstGeom>
        </p:spPr>
      </p:pic>
    </p:spTree>
    <p:extLst>
      <p:ext uri="{BB962C8B-B14F-4D97-AF65-F5344CB8AC3E}">
        <p14:creationId xmlns:p14="http://schemas.microsoft.com/office/powerpoint/2010/main" val="33016738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E126-79E1-4D3A-A910-6D15F375AB27}"/>
              </a:ext>
            </a:extLst>
          </p:cNvPr>
          <p:cNvSpPr>
            <a:spLocks noGrp="1"/>
          </p:cNvSpPr>
          <p:nvPr>
            <p:ph type="title"/>
          </p:nvPr>
        </p:nvSpPr>
        <p:spPr/>
        <p:txBody>
          <a:bodyPr/>
          <a:lstStyle/>
          <a:p>
            <a:r>
              <a:rPr lang="en-US" dirty="0"/>
              <a:t>St Louis PTA </a:t>
            </a:r>
            <a:endParaRPr lang="en-GB" dirty="0"/>
          </a:p>
        </p:txBody>
      </p:sp>
      <p:pic>
        <p:nvPicPr>
          <p:cNvPr id="4" name="Content Placeholder 3">
            <a:extLst>
              <a:ext uri="{FF2B5EF4-FFF2-40B4-BE49-F238E27FC236}">
                <a16:creationId xmlns:a16="http://schemas.microsoft.com/office/drawing/2014/main" id="{8BB4A1E2-E0A0-4AAF-9CF4-8AAAB69DDC4E}"/>
              </a:ext>
            </a:extLst>
          </p:cNvPr>
          <p:cNvPicPr>
            <a:picLocks noGrp="1" noChangeAspect="1"/>
          </p:cNvPicPr>
          <p:nvPr>
            <p:ph idx="1"/>
          </p:nvPr>
        </p:nvPicPr>
        <p:blipFill>
          <a:blip r:embed="rId2"/>
          <a:stretch>
            <a:fillRect/>
          </a:stretch>
        </p:blipFill>
        <p:spPr>
          <a:xfrm>
            <a:off x="10774996" y="5517430"/>
            <a:ext cx="969348" cy="975445"/>
          </a:xfrm>
          <a:prstGeom prst="rect">
            <a:avLst/>
          </a:prstGeom>
        </p:spPr>
      </p:pic>
      <p:sp>
        <p:nvSpPr>
          <p:cNvPr id="5" name="TextBox 4">
            <a:extLst>
              <a:ext uri="{FF2B5EF4-FFF2-40B4-BE49-F238E27FC236}">
                <a16:creationId xmlns:a16="http://schemas.microsoft.com/office/drawing/2014/main" id="{C3D012B6-F3D6-4AF7-9DC5-B06314BA1369}"/>
              </a:ext>
            </a:extLst>
          </p:cNvPr>
          <p:cNvSpPr txBox="1"/>
          <p:nvPr/>
        </p:nvSpPr>
        <p:spPr>
          <a:xfrm>
            <a:off x="950259" y="1828799"/>
            <a:ext cx="6987989" cy="3970318"/>
          </a:xfrm>
          <a:prstGeom prst="rect">
            <a:avLst/>
          </a:prstGeom>
          <a:noFill/>
        </p:spPr>
        <p:txBody>
          <a:bodyPr wrap="square" rtlCol="0">
            <a:spAutoFit/>
          </a:bodyPr>
          <a:lstStyle/>
          <a:p>
            <a:r>
              <a:rPr lang="en-US" dirty="0"/>
              <a:t>The  St Louis PTA is the volunteer fundraising group for St Louis Catholic Academy. Over the years, volunteers have raised thousands of pounds which has been spent on improving equipment and resources to enhance our children’s education and the facilities in school in general.</a:t>
            </a:r>
          </a:p>
          <a:p>
            <a:r>
              <a:rPr lang="en-US" dirty="0"/>
              <a:t>But our PTA is about much, much more than just fund raising. This group bring staff, parents and friends together socially in support for the school, working towards a common goal.</a:t>
            </a:r>
          </a:p>
          <a:p>
            <a:r>
              <a:rPr lang="en-US" dirty="0"/>
              <a:t>The registered charity abides by the charity commission rules and regulations and are bound by a constitution. In recent years, school has benefited from many gathering including the Advent and Summer Fair, Quiz Nights, Lego Clubs, International Food Festival and Macmillan Coffee Mornings. </a:t>
            </a:r>
          </a:p>
          <a:p>
            <a:r>
              <a:rPr lang="en-US" dirty="0"/>
              <a:t>School has received funding towards an outdoor gym, fantastic book corners, stocks of new books and a friendship bench.  </a:t>
            </a:r>
          </a:p>
        </p:txBody>
      </p:sp>
      <p:pic>
        <p:nvPicPr>
          <p:cNvPr id="6" name="Picture 5">
            <a:extLst>
              <a:ext uri="{FF2B5EF4-FFF2-40B4-BE49-F238E27FC236}">
                <a16:creationId xmlns:a16="http://schemas.microsoft.com/office/drawing/2014/main" id="{280D8D79-F9BD-4F03-B777-3D043AA60EEB}"/>
              </a:ext>
            </a:extLst>
          </p:cNvPr>
          <p:cNvPicPr>
            <a:picLocks noChangeAspect="1"/>
          </p:cNvPicPr>
          <p:nvPr/>
        </p:nvPicPr>
        <p:blipFill>
          <a:blip r:embed="rId3"/>
          <a:stretch>
            <a:fillRect/>
          </a:stretch>
        </p:blipFill>
        <p:spPr>
          <a:xfrm>
            <a:off x="8160124" y="1027906"/>
            <a:ext cx="2971800" cy="4295775"/>
          </a:xfrm>
          <a:prstGeom prst="rect">
            <a:avLst/>
          </a:prstGeom>
        </p:spPr>
      </p:pic>
    </p:spTree>
    <p:extLst>
      <p:ext uri="{BB962C8B-B14F-4D97-AF65-F5344CB8AC3E}">
        <p14:creationId xmlns:p14="http://schemas.microsoft.com/office/powerpoint/2010/main" val="3539236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D365D-3AAD-4423-BCF0-7524E97C8FAD}"/>
              </a:ext>
            </a:extLst>
          </p:cNvPr>
          <p:cNvSpPr>
            <a:spLocks noGrp="1"/>
          </p:cNvSpPr>
          <p:nvPr>
            <p:ph type="title"/>
          </p:nvPr>
        </p:nvSpPr>
        <p:spPr/>
        <p:txBody>
          <a:bodyPr/>
          <a:lstStyle/>
          <a:p>
            <a:r>
              <a:rPr lang="en-US" dirty="0"/>
              <a:t>CAFOD (Catholic Aid for Overseas Development) </a:t>
            </a:r>
            <a:endParaRPr lang="en-GB" dirty="0"/>
          </a:p>
        </p:txBody>
      </p:sp>
      <p:pic>
        <p:nvPicPr>
          <p:cNvPr id="4" name="Content Placeholder 3">
            <a:extLst>
              <a:ext uri="{FF2B5EF4-FFF2-40B4-BE49-F238E27FC236}">
                <a16:creationId xmlns:a16="http://schemas.microsoft.com/office/drawing/2014/main" id="{6605D674-E55E-454E-BE8C-76B7A8753FB0}"/>
              </a:ext>
            </a:extLst>
          </p:cNvPr>
          <p:cNvPicPr>
            <a:picLocks noGrp="1" noChangeAspect="1"/>
          </p:cNvPicPr>
          <p:nvPr>
            <p:ph idx="1"/>
          </p:nvPr>
        </p:nvPicPr>
        <p:blipFill>
          <a:blip r:embed="rId2"/>
          <a:stretch>
            <a:fillRect/>
          </a:stretch>
        </p:blipFill>
        <p:spPr>
          <a:xfrm>
            <a:off x="10523985" y="5252724"/>
            <a:ext cx="969348" cy="975445"/>
          </a:xfrm>
          <a:prstGeom prst="rect">
            <a:avLst/>
          </a:prstGeom>
        </p:spPr>
      </p:pic>
      <p:sp>
        <p:nvSpPr>
          <p:cNvPr id="5" name="TextBox 4">
            <a:extLst>
              <a:ext uri="{FF2B5EF4-FFF2-40B4-BE49-F238E27FC236}">
                <a16:creationId xmlns:a16="http://schemas.microsoft.com/office/drawing/2014/main" id="{010145AA-F9ED-4FE9-AF50-114F20F8997E}"/>
              </a:ext>
            </a:extLst>
          </p:cNvPr>
          <p:cNvSpPr txBox="1"/>
          <p:nvPr/>
        </p:nvSpPr>
        <p:spPr>
          <a:xfrm>
            <a:off x="860612" y="2151529"/>
            <a:ext cx="9538447" cy="3139321"/>
          </a:xfrm>
          <a:prstGeom prst="rect">
            <a:avLst/>
          </a:prstGeom>
          <a:noFill/>
        </p:spPr>
        <p:txBody>
          <a:bodyPr wrap="square" rtlCol="0">
            <a:spAutoFit/>
          </a:bodyPr>
          <a:lstStyle/>
          <a:p>
            <a:r>
              <a:rPr lang="en-US" dirty="0"/>
              <a:t>St Louis support CAFOD through many fundraising activities and CAFOD local representatives come into school to speak to children about the importance of supporting communities living in poverty and in conflict. </a:t>
            </a:r>
          </a:p>
          <a:p>
            <a:r>
              <a:rPr lang="en-US" dirty="0"/>
              <a:t>CAFOD is the official Catholic aid agency for England and Wales, and part of Caritas International. The charity works through the local Church to reach people and places that others can’t.</a:t>
            </a:r>
          </a:p>
          <a:p>
            <a:r>
              <a:rPr lang="en-US" dirty="0"/>
              <a:t>Across the world the charity brings hope and compassion to poor communities, standing side by side with them to end poverty and injustice. The </a:t>
            </a:r>
            <a:r>
              <a:rPr lang="en-US" dirty="0" err="1"/>
              <a:t>organisation</a:t>
            </a:r>
            <a:r>
              <a:rPr lang="en-US" dirty="0"/>
              <a:t> works on long-term development as well as responding to emergencies.</a:t>
            </a:r>
          </a:p>
          <a:p>
            <a:r>
              <a:rPr lang="en-US" dirty="0"/>
              <a:t>In supporting CAFOD, children increase their understanding of social justice and recognize that each of us working together can bring about positive change. </a:t>
            </a:r>
          </a:p>
          <a:p>
            <a:endParaRPr lang="en-GB" dirty="0"/>
          </a:p>
        </p:txBody>
      </p:sp>
      <p:pic>
        <p:nvPicPr>
          <p:cNvPr id="7" name="Picture 6">
            <a:extLst>
              <a:ext uri="{FF2B5EF4-FFF2-40B4-BE49-F238E27FC236}">
                <a16:creationId xmlns:a16="http://schemas.microsoft.com/office/drawing/2014/main" id="{CE3EBBD5-03E2-42A2-A992-AAF008A01664}"/>
              </a:ext>
            </a:extLst>
          </p:cNvPr>
          <p:cNvPicPr>
            <a:picLocks noChangeAspect="1"/>
          </p:cNvPicPr>
          <p:nvPr/>
        </p:nvPicPr>
        <p:blipFill>
          <a:blip r:embed="rId3"/>
          <a:stretch>
            <a:fillRect/>
          </a:stretch>
        </p:blipFill>
        <p:spPr>
          <a:xfrm>
            <a:off x="1030380" y="5513295"/>
            <a:ext cx="4470070" cy="467798"/>
          </a:xfrm>
          <a:prstGeom prst="rect">
            <a:avLst/>
          </a:prstGeom>
        </p:spPr>
      </p:pic>
    </p:spTree>
    <p:extLst>
      <p:ext uri="{BB962C8B-B14F-4D97-AF65-F5344CB8AC3E}">
        <p14:creationId xmlns:p14="http://schemas.microsoft.com/office/powerpoint/2010/main" val="320641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59B9E-A2CF-4935-9342-73DDC71DF11F}"/>
              </a:ext>
            </a:extLst>
          </p:cNvPr>
          <p:cNvSpPr>
            <a:spLocks noGrp="1"/>
          </p:cNvSpPr>
          <p:nvPr>
            <p:ph type="title"/>
          </p:nvPr>
        </p:nvSpPr>
        <p:spPr/>
        <p:txBody>
          <a:bodyPr/>
          <a:lstStyle/>
          <a:p>
            <a:r>
              <a:rPr lang="en-US" dirty="0"/>
              <a:t>FAIRTRADE </a:t>
            </a:r>
            <a:endParaRPr lang="en-GB" dirty="0"/>
          </a:p>
        </p:txBody>
      </p:sp>
      <p:pic>
        <p:nvPicPr>
          <p:cNvPr id="6" name="Picture 5">
            <a:extLst>
              <a:ext uri="{FF2B5EF4-FFF2-40B4-BE49-F238E27FC236}">
                <a16:creationId xmlns:a16="http://schemas.microsoft.com/office/drawing/2014/main" id="{4F9C31C6-7FCA-47E3-ADA6-6B3F6DFDE1D6}"/>
              </a:ext>
            </a:extLst>
          </p:cNvPr>
          <p:cNvPicPr>
            <a:picLocks noChangeAspect="1"/>
          </p:cNvPicPr>
          <p:nvPr/>
        </p:nvPicPr>
        <p:blipFill>
          <a:blip r:embed="rId2"/>
          <a:stretch>
            <a:fillRect/>
          </a:stretch>
        </p:blipFill>
        <p:spPr>
          <a:xfrm>
            <a:off x="443752" y="5252724"/>
            <a:ext cx="969349" cy="1159269"/>
          </a:xfrm>
          <a:prstGeom prst="rect">
            <a:avLst/>
          </a:prstGeom>
        </p:spPr>
      </p:pic>
      <p:sp>
        <p:nvSpPr>
          <p:cNvPr id="3" name="Content Placeholder 2">
            <a:extLst>
              <a:ext uri="{FF2B5EF4-FFF2-40B4-BE49-F238E27FC236}">
                <a16:creationId xmlns:a16="http://schemas.microsoft.com/office/drawing/2014/main" id="{A3E27AA3-3E2A-448E-AE81-575778886FDC}"/>
              </a:ext>
            </a:extLst>
          </p:cNvPr>
          <p:cNvSpPr>
            <a:spLocks noGrp="1"/>
          </p:cNvSpPr>
          <p:nvPr>
            <p:ph sz="half" idx="1"/>
          </p:nvPr>
        </p:nvSpPr>
        <p:spPr>
          <a:xfrm>
            <a:off x="838199" y="1434353"/>
            <a:ext cx="9408459" cy="4742610"/>
          </a:xfrm>
        </p:spPr>
        <p:txBody>
          <a:bodyPr>
            <a:normAutofit/>
          </a:bodyPr>
          <a:lstStyle/>
          <a:p>
            <a:pPr marL="0" indent="0">
              <a:buNone/>
            </a:pPr>
            <a:r>
              <a:rPr lang="en-US" sz="1800" dirty="0"/>
              <a:t>St Louis is a Fairtrade accredited school.</a:t>
            </a:r>
            <a:r>
              <a:rPr lang="en-US" sz="1800" dirty="0">
                <a:solidFill>
                  <a:srgbClr val="1E1E1E"/>
                </a:solidFill>
              </a:rPr>
              <a:t> In becoming a Fairtrade School we are part of a worldwide movement – a movement where young people learn that, whatever their age, they have the power to make a difference in the world.</a:t>
            </a:r>
          </a:p>
          <a:p>
            <a:pPr marL="0" indent="0">
              <a:buNone/>
            </a:pPr>
            <a:r>
              <a:rPr lang="en-US" sz="1800" dirty="0">
                <a:solidFill>
                  <a:srgbClr val="1E1E1E"/>
                </a:solidFill>
              </a:rPr>
              <a:t>It offers our children a great opportunity to look at global issues such as where our food comes from and how we are connected to people around the world. Students can also learn a range of skills, from teamwork and co-operation to persuasive writing to running a stall or tuck shop.</a:t>
            </a:r>
          </a:p>
          <a:p>
            <a:pPr marL="0" indent="0">
              <a:buNone/>
            </a:pPr>
            <a:r>
              <a:rPr lang="en-US" sz="1800" dirty="0">
                <a:solidFill>
                  <a:srgbClr val="1E1E1E"/>
                </a:solidFill>
              </a:rPr>
              <a:t>Teaching about Fairtrade fits different curriculum areas, especially Geography, Citizenship and PSHE. We raise awareness and understanding amongst our children that we have a social responsibility towards others. Fairtrade works with farmers and workers in more than 1,900 producer </a:t>
            </a:r>
            <a:r>
              <a:rPr lang="en-US" sz="1800" dirty="0" err="1">
                <a:solidFill>
                  <a:srgbClr val="1E1E1E"/>
                </a:solidFill>
              </a:rPr>
              <a:t>organisations</a:t>
            </a:r>
            <a:r>
              <a:rPr lang="en-US" sz="1800" dirty="0">
                <a:solidFill>
                  <a:srgbClr val="1E1E1E"/>
                </a:solidFill>
              </a:rPr>
              <a:t>, across 70 countries, so they can improve their living standards, invest in their communities and businesses, and protect our shared environment.</a:t>
            </a:r>
          </a:p>
          <a:p>
            <a:pPr marL="0" indent="0">
              <a:buNone/>
            </a:pPr>
            <a:r>
              <a:rPr lang="en-US" sz="1800" dirty="0">
                <a:solidFill>
                  <a:srgbClr val="1E1E1E"/>
                </a:solidFill>
              </a:rPr>
              <a:t>Some of activities include buying fairly traded goods for use in school, hosting a Fairtrade fundraiser shop annually, involving students in promoting Fairtrade during Fairtrade Fortnight, teaching children about the benefits of fair trading and encouraging local action by our children 	who lead initiatives.</a:t>
            </a:r>
          </a:p>
          <a:p>
            <a:pPr marL="0" indent="0">
              <a:buNone/>
            </a:pPr>
            <a:r>
              <a:rPr lang="en-US" sz="1800" dirty="0"/>
              <a:t> </a:t>
            </a:r>
            <a:endParaRPr lang="en-GB" sz="1800" dirty="0"/>
          </a:p>
        </p:txBody>
      </p:sp>
      <p:pic>
        <p:nvPicPr>
          <p:cNvPr id="5" name="Content Placeholder 3">
            <a:extLst>
              <a:ext uri="{FF2B5EF4-FFF2-40B4-BE49-F238E27FC236}">
                <a16:creationId xmlns:a16="http://schemas.microsoft.com/office/drawing/2014/main" id="{9DD1013E-7465-4590-8595-9DCCF7AD5519}"/>
              </a:ext>
            </a:extLst>
          </p:cNvPr>
          <p:cNvPicPr>
            <a:picLocks noChangeAspect="1"/>
          </p:cNvPicPr>
          <p:nvPr/>
        </p:nvPicPr>
        <p:blipFill>
          <a:blip r:embed="rId3"/>
          <a:stretch>
            <a:fillRect/>
          </a:stretch>
        </p:blipFill>
        <p:spPr>
          <a:xfrm>
            <a:off x="10523985" y="5252724"/>
            <a:ext cx="969348" cy="975445"/>
          </a:xfrm>
          <a:prstGeom prst="rect">
            <a:avLst/>
          </a:prstGeom>
        </p:spPr>
      </p:pic>
    </p:spTree>
    <p:extLst>
      <p:ext uri="{BB962C8B-B14F-4D97-AF65-F5344CB8AC3E}">
        <p14:creationId xmlns:p14="http://schemas.microsoft.com/office/powerpoint/2010/main" val="1065917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91E72-690B-4932-9717-8792595BB64D}"/>
              </a:ext>
            </a:extLst>
          </p:cNvPr>
          <p:cNvSpPr>
            <a:spLocks noGrp="1"/>
          </p:cNvSpPr>
          <p:nvPr>
            <p:ph type="title"/>
          </p:nvPr>
        </p:nvSpPr>
        <p:spPr/>
        <p:txBody>
          <a:bodyPr/>
          <a:lstStyle/>
          <a:p>
            <a:r>
              <a:rPr lang="en-US" dirty="0"/>
              <a:t>Mini Vinnies </a:t>
            </a:r>
            <a:endParaRPr lang="en-GB" dirty="0"/>
          </a:p>
        </p:txBody>
      </p:sp>
      <p:pic>
        <p:nvPicPr>
          <p:cNvPr id="4" name="Content Placeholder 3">
            <a:extLst>
              <a:ext uri="{FF2B5EF4-FFF2-40B4-BE49-F238E27FC236}">
                <a16:creationId xmlns:a16="http://schemas.microsoft.com/office/drawing/2014/main" id="{647962AE-07C1-44F5-9B16-4D1565E11BAD}"/>
              </a:ext>
            </a:extLst>
          </p:cNvPr>
          <p:cNvPicPr>
            <a:picLocks noGrp="1" noChangeAspect="1"/>
          </p:cNvPicPr>
          <p:nvPr>
            <p:ph idx="1"/>
          </p:nvPr>
        </p:nvPicPr>
        <p:blipFill>
          <a:blip r:embed="rId2"/>
          <a:stretch>
            <a:fillRect/>
          </a:stretch>
        </p:blipFill>
        <p:spPr>
          <a:xfrm>
            <a:off x="10452267" y="5342371"/>
            <a:ext cx="969348" cy="975445"/>
          </a:xfrm>
          <a:prstGeom prst="rect">
            <a:avLst/>
          </a:prstGeom>
        </p:spPr>
      </p:pic>
      <p:sp>
        <p:nvSpPr>
          <p:cNvPr id="5" name="TextBox 4">
            <a:extLst>
              <a:ext uri="{FF2B5EF4-FFF2-40B4-BE49-F238E27FC236}">
                <a16:creationId xmlns:a16="http://schemas.microsoft.com/office/drawing/2014/main" id="{97104D34-3F21-43A6-A4F6-6A5871B9E013}"/>
              </a:ext>
            </a:extLst>
          </p:cNvPr>
          <p:cNvSpPr txBox="1"/>
          <p:nvPr/>
        </p:nvSpPr>
        <p:spPr>
          <a:xfrm>
            <a:off x="838200" y="1690687"/>
            <a:ext cx="9614067" cy="5078313"/>
          </a:xfrm>
          <a:prstGeom prst="rect">
            <a:avLst/>
          </a:prstGeom>
          <a:noFill/>
        </p:spPr>
        <p:txBody>
          <a:bodyPr wrap="square" rtlCol="0">
            <a:spAutoFit/>
          </a:bodyPr>
          <a:lstStyle/>
          <a:p>
            <a:r>
              <a:rPr lang="en-US" dirty="0"/>
              <a:t>Parish volunteer, Mrs. Das leads our </a:t>
            </a:r>
            <a:r>
              <a:rPr lang="en-US" dirty="0" err="1"/>
              <a:t>Yr</a:t>
            </a:r>
            <a:r>
              <a:rPr lang="en-US" dirty="0"/>
              <a:t> 4 to 6 group of young volunteers. </a:t>
            </a:r>
            <a:r>
              <a:rPr lang="en-US" b="1" dirty="0">
                <a:solidFill>
                  <a:srgbClr val="142143"/>
                </a:solidFill>
                <a:latin typeface="niveau-grotesk"/>
              </a:rPr>
              <a:t>Mini Vinnies follow in the footsteps of Christ and St Vincent de Paul.</a:t>
            </a:r>
          </a:p>
          <a:p>
            <a:r>
              <a:rPr lang="en-US" dirty="0">
                <a:solidFill>
                  <a:srgbClr val="142143"/>
                </a:solidFill>
                <a:latin typeface="Poppins"/>
              </a:rPr>
              <a:t>The Mini Vinnies are the youngest members of the St Vincent de Paul Society (SVP), an international Christian voluntary </a:t>
            </a:r>
            <a:r>
              <a:rPr lang="en-US" dirty="0" err="1">
                <a:solidFill>
                  <a:srgbClr val="142143"/>
                </a:solidFill>
                <a:latin typeface="Poppins"/>
              </a:rPr>
              <a:t>organisation</a:t>
            </a:r>
            <a:r>
              <a:rPr lang="en-US" dirty="0">
                <a:solidFill>
                  <a:srgbClr val="142143"/>
                </a:solidFill>
                <a:latin typeface="Poppins"/>
              </a:rPr>
              <a:t> dedicated to tackling poverty in all its forms by providing practical assistance to people in need. </a:t>
            </a:r>
            <a:endParaRPr lang="en-US" dirty="0">
              <a:solidFill>
                <a:srgbClr val="142143"/>
              </a:solidFill>
              <a:latin typeface="niveau-grotesk"/>
            </a:endParaRPr>
          </a:p>
          <a:p>
            <a:r>
              <a:rPr lang="en-US" dirty="0">
                <a:solidFill>
                  <a:srgbClr val="142143"/>
                </a:solidFill>
                <a:latin typeface="Poppins"/>
              </a:rPr>
              <a:t>The Mini Vinnies get together in our school with parish support to live out our mission of </a:t>
            </a:r>
            <a:r>
              <a:rPr lang="en-US" i="1" dirty="0">
                <a:solidFill>
                  <a:srgbClr val="142143"/>
                </a:solidFill>
                <a:latin typeface="Poppins"/>
              </a:rPr>
              <a:t>see, think, do</a:t>
            </a:r>
            <a:r>
              <a:rPr lang="en-US" dirty="0">
                <a:solidFill>
                  <a:srgbClr val="142143"/>
                </a:solidFill>
                <a:latin typeface="Poppins"/>
              </a:rPr>
              <a:t>, supporting  our school community and beyond alongside the </a:t>
            </a:r>
            <a:r>
              <a:rPr lang="en-US" u="sng" dirty="0">
                <a:solidFill>
                  <a:srgbClr val="142143"/>
                </a:solidFill>
                <a:latin typeface="Poppins"/>
              </a:rPr>
              <a:t>SVP</a:t>
            </a:r>
            <a:r>
              <a:rPr lang="en-US" dirty="0">
                <a:solidFill>
                  <a:srgbClr val="142143"/>
                </a:solidFill>
                <a:latin typeface="Poppins"/>
              </a:rPr>
              <a:t>. Our Mini Vinnies are between the ages of eight and eleven. Our Mini Vinnies turn concern into action by…</a:t>
            </a:r>
            <a:endParaRPr lang="en-US" dirty="0">
              <a:solidFill>
                <a:srgbClr val="142143"/>
              </a:solidFill>
              <a:latin typeface="niveau-grotesk"/>
            </a:endParaRPr>
          </a:p>
          <a:p>
            <a:pPr indent="-228600">
              <a:buFont typeface="Arial" panose="020B0604020202020204" pitchFamily="34" charset="0"/>
              <a:buChar char="•"/>
            </a:pPr>
            <a:r>
              <a:rPr lang="en-US" dirty="0">
                <a:solidFill>
                  <a:srgbClr val="142143"/>
                </a:solidFill>
                <a:latin typeface="Poppins"/>
              </a:rPr>
              <a:t>     Praying for those in need</a:t>
            </a:r>
            <a:endParaRPr lang="en-US" dirty="0">
              <a:solidFill>
                <a:srgbClr val="142143"/>
              </a:solidFill>
              <a:latin typeface="niveau-grotesk"/>
            </a:endParaRPr>
          </a:p>
          <a:p>
            <a:pPr indent="-228600">
              <a:buFont typeface="Arial" panose="020B0604020202020204" pitchFamily="34" charset="0"/>
              <a:buChar char="•"/>
            </a:pPr>
            <a:r>
              <a:rPr lang="en-US" dirty="0">
                <a:solidFill>
                  <a:srgbClr val="142143"/>
                </a:solidFill>
                <a:latin typeface="Poppins"/>
              </a:rPr>
              <a:t>     Making cards for those who may be sick, isolated and lonely</a:t>
            </a:r>
            <a:endParaRPr lang="en-US" dirty="0">
              <a:solidFill>
                <a:srgbClr val="142143"/>
              </a:solidFill>
              <a:latin typeface="niveau-grotesk"/>
            </a:endParaRPr>
          </a:p>
          <a:p>
            <a:pPr indent="-228600">
              <a:buFont typeface="Arial" panose="020B0604020202020204" pitchFamily="34" charset="0"/>
              <a:buChar char="•"/>
            </a:pPr>
            <a:r>
              <a:rPr lang="en-US" dirty="0">
                <a:solidFill>
                  <a:srgbClr val="142143"/>
                </a:solidFill>
                <a:latin typeface="Poppins"/>
              </a:rPr>
              <a:t>     Visiting local care homes to sing and share stories with residents</a:t>
            </a:r>
            <a:endParaRPr lang="en-US" dirty="0">
              <a:solidFill>
                <a:srgbClr val="142143"/>
              </a:solidFill>
              <a:latin typeface="niveau-grotesk"/>
            </a:endParaRPr>
          </a:p>
          <a:p>
            <a:pPr indent="-228600">
              <a:buFont typeface="Arial" panose="020B0604020202020204" pitchFamily="34" charset="0"/>
              <a:buChar char="•"/>
            </a:pPr>
            <a:r>
              <a:rPr lang="en-US" dirty="0">
                <a:solidFill>
                  <a:srgbClr val="142143"/>
                </a:solidFill>
                <a:latin typeface="Poppins"/>
              </a:rPr>
              <a:t>     Taking part in arts and crafts to share with others</a:t>
            </a:r>
            <a:endParaRPr lang="en-US" dirty="0">
              <a:solidFill>
                <a:srgbClr val="142143"/>
              </a:solidFill>
              <a:latin typeface="niveau-grotesk"/>
            </a:endParaRPr>
          </a:p>
          <a:p>
            <a:pPr indent="-228600">
              <a:buFont typeface="Arial" panose="020B0604020202020204" pitchFamily="34" charset="0"/>
              <a:buChar char="•"/>
            </a:pPr>
            <a:r>
              <a:rPr lang="en-US" dirty="0">
                <a:solidFill>
                  <a:srgbClr val="142143"/>
                </a:solidFill>
                <a:latin typeface="Poppins"/>
              </a:rPr>
              <a:t>     Preparing food for fundraisers</a:t>
            </a:r>
            <a:endParaRPr lang="en-US" dirty="0">
              <a:solidFill>
                <a:srgbClr val="142143"/>
              </a:solidFill>
              <a:latin typeface="niveau-grotesk"/>
            </a:endParaRPr>
          </a:p>
          <a:p>
            <a:pPr indent="-228600">
              <a:buFont typeface="Arial" panose="020B0604020202020204" pitchFamily="34" charset="0"/>
              <a:buChar char="•"/>
            </a:pPr>
            <a:r>
              <a:rPr lang="en-US" dirty="0">
                <a:solidFill>
                  <a:srgbClr val="142143"/>
                </a:solidFill>
                <a:latin typeface="Poppins"/>
              </a:rPr>
              <a:t>     Supporting other children in our school and parish</a:t>
            </a:r>
            <a:endParaRPr lang="en-US" dirty="0">
              <a:solidFill>
                <a:srgbClr val="142143"/>
              </a:solidFill>
              <a:latin typeface="niveau-grotesk"/>
            </a:endParaRPr>
          </a:p>
          <a:p>
            <a:br>
              <a:rPr lang="en-US" dirty="0">
                <a:solidFill>
                  <a:srgbClr val="142143"/>
                </a:solidFill>
                <a:latin typeface="niveau-grotesk"/>
              </a:rPr>
            </a:br>
            <a:endParaRPr lang="en-US" dirty="0">
              <a:solidFill>
                <a:srgbClr val="142143"/>
              </a:solidFill>
              <a:latin typeface="niveau-grotesk"/>
            </a:endParaRPr>
          </a:p>
          <a:p>
            <a:r>
              <a:rPr lang="en-US" dirty="0"/>
              <a:t> </a:t>
            </a:r>
            <a:endParaRPr lang="en-GB" dirty="0"/>
          </a:p>
        </p:txBody>
      </p:sp>
      <p:pic>
        <p:nvPicPr>
          <p:cNvPr id="3074" name="Picture 2" descr="Mini Vinnies">
            <a:extLst>
              <a:ext uri="{FF2B5EF4-FFF2-40B4-BE49-F238E27FC236}">
                <a16:creationId xmlns:a16="http://schemas.microsoft.com/office/drawing/2014/main" id="{601BDB6A-91EC-435A-BAFF-50DFB79D10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6948" y="231894"/>
            <a:ext cx="1290638" cy="145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881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E7334-88A4-40EF-8699-098415CCE9A1}"/>
              </a:ext>
            </a:extLst>
          </p:cNvPr>
          <p:cNvSpPr>
            <a:spLocks noGrp="1"/>
          </p:cNvSpPr>
          <p:nvPr>
            <p:ph type="title"/>
          </p:nvPr>
        </p:nvSpPr>
        <p:spPr/>
        <p:txBody>
          <a:bodyPr/>
          <a:lstStyle/>
          <a:p>
            <a:r>
              <a:rPr lang="en-US" dirty="0"/>
              <a:t>Sisters of St Louis </a:t>
            </a:r>
            <a:endParaRPr lang="en-GB" dirty="0"/>
          </a:p>
        </p:txBody>
      </p:sp>
      <p:pic>
        <p:nvPicPr>
          <p:cNvPr id="5" name="Content Placeholder 4">
            <a:extLst>
              <a:ext uri="{FF2B5EF4-FFF2-40B4-BE49-F238E27FC236}">
                <a16:creationId xmlns:a16="http://schemas.microsoft.com/office/drawing/2014/main" id="{4AFEA366-4AE5-414F-803D-5B09708FB599}"/>
              </a:ext>
            </a:extLst>
          </p:cNvPr>
          <p:cNvPicPr>
            <a:picLocks noGrp="1" noChangeAspect="1"/>
          </p:cNvPicPr>
          <p:nvPr>
            <p:ph idx="1"/>
          </p:nvPr>
        </p:nvPicPr>
        <p:blipFill>
          <a:blip r:embed="rId2"/>
          <a:stretch>
            <a:fillRect/>
          </a:stretch>
        </p:blipFill>
        <p:spPr>
          <a:xfrm>
            <a:off x="10497091" y="5207901"/>
            <a:ext cx="969348" cy="975445"/>
          </a:xfrm>
          <a:prstGeom prst="rect">
            <a:avLst/>
          </a:prstGeom>
        </p:spPr>
      </p:pic>
      <p:pic>
        <p:nvPicPr>
          <p:cNvPr id="4" name="Picture 3">
            <a:extLst>
              <a:ext uri="{FF2B5EF4-FFF2-40B4-BE49-F238E27FC236}">
                <a16:creationId xmlns:a16="http://schemas.microsoft.com/office/drawing/2014/main" id="{67D3A638-3137-49FB-A471-2645E238F94A}"/>
              </a:ext>
            </a:extLst>
          </p:cNvPr>
          <p:cNvPicPr>
            <a:picLocks noChangeAspect="1"/>
          </p:cNvPicPr>
          <p:nvPr/>
        </p:nvPicPr>
        <p:blipFill>
          <a:blip r:embed="rId3"/>
          <a:stretch>
            <a:fillRect/>
          </a:stretch>
        </p:blipFill>
        <p:spPr>
          <a:xfrm>
            <a:off x="7897905" y="386817"/>
            <a:ext cx="4294095" cy="1371340"/>
          </a:xfrm>
          <a:prstGeom prst="rect">
            <a:avLst/>
          </a:prstGeom>
        </p:spPr>
      </p:pic>
      <p:sp>
        <p:nvSpPr>
          <p:cNvPr id="6" name="TextBox 5">
            <a:extLst>
              <a:ext uri="{FF2B5EF4-FFF2-40B4-BE49-F238E27FC236}">
                <a16:creationId xmlns:a16="http://schemas.microsoft.com/office/drawing/2014/main" id="{FB7D958C-810D-444E-8ACF-362921C282BF}"/>
              </a:ext>
            </a:extLst>
          </p:cNvPr>
          <p:cNvSpPr txBox="1"/>
          <p:nvPr/>
        </p:nvSpPr>
        <p:spPr>
          <a:xfrm>
            <a:off x="986118" y="1690688"/>
            <a:ext cx="8919882" cy="3693319"/>
          </a:xfrm>
          <a:prstGeom prst="rect">
            <a:avLst/>
          </a:prstGeom>
          <a:noFill/>
        </p:spPr>
        <p:txBody>
          <a:bodyPr wrap="square" rtlCol="0">
            <a:spAutoFit/>
          </a:bodyPr>
          <a:lstStyle/>
          <a:p>
            <a:r>
              <a:rPr lang="en-US" dirty="0">
                <a:latin typeface="Lato"/>
              </a:rPr>
              <a:t>The Sisters’ aim is to help develop right relationships in society by enabling individuals and communities to empower themselves without oppressing others. In this context, we work with migrants, refugees, ex-offenders, women, youth, faith groups, those affected by HIV/Aids, among others. The Sisters identify concerns and agree shared visions, help source funding, develop advocacy skills, and foster social inclusion. They collaborate with other agencies to bring about positive social change. They also actively promote societal and political awareness of needs through lobbying, and supporting research that engages with structural and systemic issues.</a:t>
            </a:r>
          </a:p>
          <a:p>
            <a:r>
              <a:rPr lang="en-US" dirty="0">
                <a:latin typeface="Lato"/>
              </a:rPr>
              <a:t>Historically, our school was founded by Sisters of St Louis and we maintain our links with this Order. </a:t>
            </a:r>
            <a:r>
              <a:rPr lang="en-US" b="1" dirty="0">
                <a:latin typeface="Lato"/>
              </a:rPr>
              <a:t>The Sisters are funding a Mental Health Hub, The Sisters of St Louis Nest Mental Health Hub. </a:t>
            </a:r>
            <a:r>
              <a:rPr lang="en-US" dirty="0">
                <a:latin typeface="Lato"/>
              </a:rPr>
              <a:t>This space will support children who experience social emotional difficulties. This will be a specially designed nurture space for 1 to 1 and small group therapies and we hope to welcome families </a:t>
            </a:r>
            <a:endParaRPr lang="en-GB" dirty="0"/>
          </a:p>
        </p:txBody>
      </p:sp>
    </p:spTree>
    <p:extLst>
      <p:ext uri="{BB962C8B-B14F-4D97-AF65-F5344CB8AC3E}">
        <p14:creationId xmlns:p14="http://schemas.microsoft.com/office/powerpoint/2010/main" val="434821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669FB-8157-4C2D-B83A-84EAAA90B0F0}"/>
              </a:ext>
            </a:extLst>
          </p:cNvPr>
          <p:cNvSpPr>
            <a:spLocks noGrp="1"/>
          </p:cNvSpPr>
          <p:nvPr>
            <p:ph type="title"/>
          </p:nvPr>
        </p:nvSpPr>
        <p:spPr/>
        <p:txBody>
          <a:bodyPr/>
          <a:lstStyle/>
          <a:p>
            <a:r>
              <a:rPr lang="en-US" dirty="0"/>
              <a:t>Volunteers </a:t>
            </a:r>
            <a:endParaRPr lang="en-GB" dirty="0"/>
          </a:p>
        </p:txBody>
      </p:sp>
      <p:sp>
        <p:nvSpPr>
          <p:cNvPr id="3" name="Content Placeholder 2">
            <a:extLst>
              <a:ext uri="{FF2B5EF4-FFF2-40B4-BE49-F238E27FC236}">
                <a16:creationId xmlns:a16="http://schemas.microsoft.com/office/drawing/2014/main" id="{F2197DCC-7A0A-4972-9C55-EF08A304EB0B}"/>
              </a:ext>
            </a:extLst>
          </p:cNvPr>
          <p:cNvSpPr>
            <a:spLocks noGrp="1"/>
          </p:cNvSpPr>
          <p:nvPr>
            <p:ph idx="1"/>
          </p:nvPr>
        </p:nvSpPr>
        <p:spPr>
          <a:xfrm>
            <a:off x="770385" y="1326776"/>
            <a:ext cx="10583415" cy="4850187"/>
          </a:xfrm>
        </p:spPr>
        <p:txBody>
          <a:bodyPr/>
          <a:lstStyle/>
          <a:p>
            <a:pPr marL="0" indent="0">
              <a:buNone/>
            </a:pPr>
            <a:r>
              <a:rPr lang="en-US" dirty="0"/>
              <a:t>Parents and grandparents often give time in school. This can include , for those with DBS checks, joining us on learning visits,</a:t>
            </a:r>
          </a:p>
          <a:p>
            <a:pPr marL="0" indent="0">
              <a:buNone/>
            </a:pPr>
            <a:r>
              <a:rPr lang="en-US" dirty="0"/>
              <a:t>We benefit from many parents, relatives and friends giving time to speak to children during British Science Week, Vocations Fortnight and Multi-faith Fortnight. </a:t>
            </a:r>
          </a:p>
          <a:p>
            <a:pPr marL="0" indent="0">
              <a:buNone/>
            </a:pPr>
            <a:r>
              <a:rPr lang="en-US" dirty="0"/>
              <a:t>Volunteers help introduce us to benefactors in our area. One such person gifted school £12,000 towards the Mustard Seed Kitchen. </a:t>
            </a:r>
          </a:p>
          <a:p>
            <a:pPr marL="0" indent="0">
              <a:buNone/>
            </a:pPr>
            <a:r>
              <a:rPr lang="en-US" dirty="0"/>
              <a:t>Volunteer Year 6 parents complete fundraisers annually alongside their children to enable them to fund an end od school party, Year Book and Hoodies. </a:t>
            </a:r>
          </a:p>
          <a:p>
            <a:pPr marL="0" indent="0">
              <a:buNone/>
            </a:pPr>
            <a:r>
              <a:rPr lang="en-US" dirty="0"/>
              <a:t>A grandmother knitted the Reception Nativity loan bag. </a:t>
            </a:r>
            <a:endParaRPr lang="en-GB" dirty="0"/>
          </a:p>
        </p:txBody>
      </p:sp>
      <p:pic>
        <p:nvPicPr>
          <p:cNvPr id="4" name="Picture 3">
            <a:extLst>
              <a:ext uri="{FF2B5EF4-FFF2-40B4-BE49-F238E27FC236}">
                <a16:creationId xmlns:a16="http://schemas.microsoft.com/office/drawing/2014/main" id="{ED391F71-FFE9-4228-8F83-9859169874A6}"/>
              </a:ext>
            </a:extLst>
          </p:cNvPr>
          <p:cNvPicPr>
            <a:picLocks noChangeAspect="1"/>
          </p:cNvPicPr>
          <p:nvPr/>
        </p:nvPicPr>
        <p:blipFill>
          <a:blip r:embed="rId2"/>
          <a:stretch>
            <a:fillRect/>
          </a:stretch>
        </p:blipFill>
        <p:spPr>
          <a:xfrm>
            <a:off x="10452267" y="5433465"/>
            <a:ext cx="969348" cy="975445"/>
          </a:xfrm>
          <a:prstGeom prst="rect">
            <a:avLst/>
          </a:prstGeom>
        </p:spPr>
      </p:pic>
    </p:spTree>
    <p:extLst>
      <p:ext uri="{BB962C8B-B14F-4D97-AF65-F5344CB8AC3E}">
        <p14:creationId xmlns:p14="http://schemas.microsoft.com/office/powerpoint/2010/main" val="775871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222E5-1F5B-41D4-B353-C5EF22D447C4}"/>
              </a:ext>
            </a:extLst>
          </p:cNvPr>
          <p:cNvSpPr>
            <a:spLocks noGrp="1"/>
          </p:cNvSpPr>
          <p:nvPr>
            <p:ph type="title"/>
          </p:nvPr>
        </p:nvSpPr>
        <p:spPr/>
        <p:txBody>
          <a:bodyPr/>
          <a:lstStyle/>
          <a:p>
            <a:r>
              <a:rPr lang="en-US" dirty="0"/>
              <a:t>Toddler Drop In </a:t>
            </a:r>
            <a:endParaRPr lang="en-GB" dirty="0"/>
          </a:p>
        </p:txBody>
      </p:sp>
      <p:pic>
        <p:nvPicPr>
          <p:cNvPr id="4" name="Content Placeholder 3">
            <a:extLst>
              <a:ext uri="{FF2B5EF4-FFF2-40B4-BE49-F238E27FC236}">
                <a16:creationId xmlns:a16="http://schemas.microsoft.com/office/drawing/2014/main" id="{266EA32F-6D3D-4887-BBFD-6AA3B42023E0}"/>
              </a:ext>
            </a:extLst>
          </p:cNvPr>
          <p:cNvPicPr>
            <a:picLocks noGrp="1" noChangeAspect="1"/>
          </p:cNvPicPr>
          <p:nvPr>
            <p:ph idx="1"/>
          </p:nvPr>
        </p:nvPicPr>
        <p:blipFill>
          <a:blip r:embed="rId2"/>
          <a:stretch>
            <a:fillRect/>
          </a:stretch>
        </p:blipFill>
        <p:spPr>
          <a:xfrm>
            <a:off x="10497091" y="5261689"/>
            <a:ext cx="969348" cy="975445"/>
          </a:xfrm>
          <a:prstGeom prst="rect">
            <a:avLst/>
          </a:prstGeom>
        </p:spPr>
      </p:pic>
      <p:sp>
        <p:nvSpPr>
          <p:cNvPr id="5" name="TextBox 4">
            <a:extLst>
              <a:ext uri="{FF2B5EF4-FFF2-40B4-BE49-F238E27FC236}">
                <a16:creationId xmlns:a16="http://schemas.microsoft.com/office/drawing/2014/main" id="{5CC3D270-6025-4399-89E2-02BAD54131AD}"/>
              </a:ext>
            </a:extLst>
          </p:cNvPr>
          <p:cNvSpPr txBox="1"/>
          <p:nvPr/>
        </p:nvSpPr>
        <p:spPr>
          <a:xfrm>
            <a:off x="878541" y="2026024"/>
            <a:ext cx="10515600" cy="3416320"/>
          </a:xfrm>
          <a:prstGeom prst="rect">
            <a:avLst/>
          </a:prstGeom>
          <a:noFill/>
        </p:spPr>
        <p:txBody>
          <a:bodyPr wrap="square" rtlCol="0">
            <a:spAutoFit/>
          </a:bodyPr>
          <a:lstStyle/>
          <a:p>
            <a:r>
              <a:rPr lang="en-US" sz="2400" dirty="0"/>
              <a:t>We invite mums and dads of toddlers to join us at a monthly drop in session at our Acorns Nursery. This is for families of all faiths and none. This group began to support families post Covid when young children had missed out on group </a:t>
            </a:r>
            <a:r>
              <a:rPr lang="en-US" sz="2400" dirty="0" err="1"/>
              <a:t>socialisation</a:t>
            </a:r>
            <a:r>
              <a:rPr lang="en-US" sz="2400" dirty="0"/>
              <a:t>. </a:t>
            </a:r>
            <a:r>
              <a:rPr lang="en-US" sz="2400" dirty="0" err="1"/>
              <a:t>Mrs</a:t>
            </a:r>
            <a:r>
              <a:rPr lang="en-US" sz="2400" dirty="0"/>
              <a:t> Das, our Parish volunteer welcome families to join this group.</a:t>
            </a:r>
          </a:p>
          <a:p>
            <a:r>
              <a:rPr lang="en-US" sz="2400" dirty="0"/>
              <a:t>It has become a monthly get together for families to brink their pre-school children to play, chat and form friendships. A parishioner leads the drop in and welcomes visitors. The Nursery staff help with activities for the children and this support group helps children to take the next step towards attending a nursery independently. </a:t>
            </a:r>
            <a:endParaRPr lang="en-GB" sz="2400" dirty="0"/>
          </a:p>
        </p:txBody>
      </p:sp>
    </p:spTree>
    <p:extLst>
      <p:ext uri="{BB962C8B-B14F-4D97-AF65-F5344CB8AC3E}">
        <p14:creationId xmlns:p14="http://schemas.microsoft.com/office/powerpoint/2010/main" val="3746524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59E51-65E2-4EB5-BB94-571E2450D1C9}"/>
              </a:ext>
            </a:extLst>
          </p:cNvPr>
          <p:cNvSpPr>
            <a:spLocks noGrp="1"/>
          </p:cNvSpPr>
          <p:nvPr>
            <p:ph type="title"/>
          </p:nvPr>
        </p:nvSpPr>
        <p:spPr/>
        <p:txBody>
          <a:bodyPr/>
          <a:lstStyle/>
          <a:p>
            <a:r>
              <a:rPr lang="en-US" dirty="0"/>
              <a:t>Newmarket Pony Academy </a:t>
            </a:r>
            <a:endParaRPr lang="en-GB" dirty="0"/>
          </a:p>
        </p:txBody>
      </p:sp>
      <p:pic>
        <p:nvPicPr>
          <p:cNvPr id="4" name="Content Placeholder 3">
            <a:extLst>
              <a:ext uri="{FF2B5EF4-FFF2-40B4-BE49-F238E27FC236}">
                <a16:creationId xmlns:a16="http://schemas.microsoft.com/office/drawing/2014/main" id="{BC114EDD-0726-466E-B72F-8DA35B66BDB9}"/>
              </a:ext>
            </a:extLst>
          </p:cNvPr>
          <p:cNvPicPr>
            <a:picLocks noGrp="1" noChangeAspect="1"/>
          </p:cNvPicPr>
          <p:nvPr>
            <p:ph idx="1"/>
          </p:nvPr>
        </p:nvPicPr>
        <p:blipFill>
          <a:blip r:embed="rId2"/>
          <a:stretch>
            <a:fillRect/>
          </a:stretch>
        </p:blipFill>
        <p:spPr>
          <a:xfrm>
            <a:off x="10752005" y="5440983"/>
            <a:ext cx="969348" cy="975445"/>
          </a:xfrm>
          <a:prstGeom prst="rect">
            <a:avLst/>
          </a:prstGeom>
        </p:spPr>
      </p:pic>
      <p:sp>
        <p:nvSpPr>
          <p:cNvPr id="5" name="TextBox 4">
            <a:extLst>
              <a:ext uri="{FF2B5EF4-FFF2-40B4-BE49-F238E27FC236}">
                <a16:creationId xmlns:a16="http://schemas.microsoft.com/office/drawing/2014/main" id="{0804F46D-3397-48A3-A5F7-C3BFE9E65CCA}"/>
              </a:ext>
            </a:extLst>
          </p:cNvPr>
          <p:cNvSpPr txBox="1"/>
          <p:nvPr/>
        </p:nvSpPr>
        <p:spPr>
          <a:xfrm>
            <a:off x="385482" y="1335742"/>
            <a:ext cx="10587318" cy="5078313"/>
          </a:xfrm>
          <a:prstGeom prst="rect">
            <a:avLst/>
          </a:prstGeom>
          <a:noFill/>
        </p:spPr>
        <p:txBody>
          <a:bodyPr wrap="square" rtlCol="0">
            <a:spAutoFit/>
          </a:bodyPr>
          <a:lstStyle/>
          <a:p>
            <a:r>
              <a:rPr lang="en-US" dirty="0">
                <a:solidFill>
                  <a:srgbClr val="000000"/>
                </a:solidFill>
                <a:latin typeface="Jost"/>
              </a:rPr>
              <a:t>The Newmarket Pony Academy, at the British Racing School, is a community project using horses and ponies to positively effect mental health and wellbeing for the children in Newmarket.</a:t>
            </a:r>
          </a:p>
          <a:p>
            <a:r>
              <a:rPr lang="en-US" dirty="0">
                <a:solidFill>
                  <a:srgbClr val="000000"/>
                </a:solidFill>
                <a:latin typeface="Jost"/>
              </a:rPr>
              <a:t>Newmarket, despite being the headquarters of racing, does not offer affordable access to children to learn, ride or look after these animals. These children see horses around Newmarket town and surrounding areas every day and the Newmarket Pony Academy gives them that chance. The Newmarket Pony Academy has been designed to give young people the opportunity learn new skills such as team work, confidence and resilience. They have the chance to learn about the animal and also the hard work and dedication it takes to look after them. They benefit enormously from developing life skills from this unique experience.</a:t>
            </a:r>
          </a:p>
          <a:p>
            <a:r>
              <a:rPr lang="en-US" dirty="0">
                <a:solidFill>
                  <a:srgbClr val="000000"/>
                </a:solidFill>
                <a:latin typeface="Jost"/>
              </a:rPr>
              <a:t>The Newmarket Pony Academy is host to a five day primary school program, designed to mix equine care with core subjects and team building activities embedded into this diverse learning experience. The courses build on the curriculum and work on key skills, such as confidence, resilience and overall engagement in learning, through delivering practical and theory lessons to the students.</a:t>
            </a:r>
          </a:p>
          <a:p>
            <a:r>
              <a:rPr lang="en-US" dirty="0">
                <a:solidFill>
                  <a:srgbClr val="000000"/>
                </a:solidFill>
                <a:latin typeface="Jost"/>
              </a:rPr>
              <a:t>Further to this, the NPA runs afterschool, weekend and holiday clubs for local young people who have been referred to the project by teachers and social workers. It is hoped that ongoing engagement with the NPA will give these young people a positive constant. We really believe in the social and mental health benefits from this type of learning, and are incredibly excited to empower these young people. St Louis gives time to support the work of the NPA and refers children onto the </a:t>
            </a:r>
            <a:r>
              <a:rPr lang="en-US" dirty="0" err="1">
                <a:solidFill>
                  <a:srgbClr val="000000"/>
                </a:solidFill>
                <a:latin typeface="Jost"/>
              </a:rPr>
              <a:t>programme</a:t>
            </a:r>
            <a:r>
              <a:rPr lang="en-US" dirty="0">
                <a:solidFill>
                  <a:srgbClr val="000000"/>
                </a:solidFill>
                <a:latin typeface="Jost"/>
              </a:rPr>
              <a:t>.  At least twenty children benefit annually. </a:t>
            </a:r>
          </a:p>
          <a:p>
            <a:endParaRPr lang="en-US" dirty="0">
              <a:solidFill>
                <a:srgbClr val="000000"/>
              </a:solidFill>
              <a:latin typeface="Jost"/>
            </a:endParaRPr>
          </a:p>
        </p:txBody>
      </p:sp>
      <p:pic>
        <p:nvPicPr>
          <p:cNvPr id="6" name="Picture 5">
            <a:extLst>
              <a:ext uri="{FF2B5EF4-FFF2-40B4-BE49-F238E27FC236}">
                <a16:creationId xmlns:a16="http://schemas.microsoft.com/office/drawing/2014/main" id="{98721022-D8EC-4DD8-9046-98BDB0101389}"/>
              </a:ext>
            </a:extLst>
          </p:cNvPr>
          <p:cNvPicPr>
            <a:picLocks noChangeAspect="1"/>
          </p:cNvPicPr>
          <p:nvPr/>
        </p:nvPicPr>
        <p:blipFill>
          <a:blip r:embed="rId3"/>
          <a:stretch>
            <a:fillRect/>
          </a:stretch>
        </p:blipFill>
        <p:spPr>
          <a:xfrm>
            <a:off x="7730981" y="287358"/>
            <a:ext cx="2653551" cy="1046011"/>
          </a:xfrm>
          <a:prstGeom prst="rect">
            <a:avLst/>
          </a:prstGeom>
        </p:spPr>
      </p:pic>
    </p:spTree>
    <p:extLst>
      <p:ext uri="{BB962C8B-B14F-4D97-AF65-F5344CB8AC3E}">
        <p14:creationId xmlns:p14="http://schemas.microsoft.com/office/powerpoint/2010/main" val="3183404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454CC-432D-4775-9198-70EA11C0F440}"/>
              </a:ext>
            </a:extLst>
          </p:cNvPr>
          <p:cNvSpPr>
            <a:spLocks noGrp="1"/>
          </p:cNvSpPr>
          <p:nvPr>
            <p:ph type="title"/>
          </p:nvPr>
        </p:nvSpPr>
        <p:spPr/>
        <p:txBody>
          <a:bodyPr/>
          <a:lstStyle/>
          <a:p>
            <a:r>
              <a:rPr lang="en-US" dirty="0"/>
              <a:t>Buying Local and All Saints C of E Primary School and Paddocks Primary in Newmarket </a:t>
            </a:r>
            <a:endParaRPr lang="en-GB" dirty="0"/>
          </a:p>
        </p:txBody>
      </p:sp>
      <p:sp>
        <p:nvSpPr>
          <p:cNvPr id="3" name="Content Placeholder 2">
            <a:extLst>
              <a:ext uri="{FF2B5EF4-FFF2-40B4-BE49-F238E27FC236}">
                <a16:creationId xmlns:a16="http://schemas.microsoft.com/office/drawing/2014/main" id="{23A3E0F0-F859-4386-99AE-C511B71EDBAC}"/>
              </a:ext>
            </a:extLst>
          </p:cNvPr>
          <p:cNvSpPr>
            <a:spLocks noGrp="1"/>
          </p:cNvSpPr>
          <p:nvPr>
            <p:ph sz="half" idx="1"/>
          </p:nvPr>
        </p:nvSpPr>
        <p:spPr/>
        <p:txBody>
          <a:bodyPr>
            <a:normAutofit fontScale="70000" lnSpcReduction="20000"/>
          </a:bodyPr>
          <a:lstStyle/>
          <a:p>
            <a:pPr marL="0" indent="0">
              <a:buNone/>
            </a:pPr>
            <a:r>
              <a:rPr lang="en-US" dirty="0"/>
              <a:t>Where feasible, we buy locally to support local commerce: </a:t>
            </a:r>
          </a:p>
          <a:p>
            <a:pPr marL="285750" indent="-285750"/>
            <a:r>
              <a:rPr lang="en-US" dirty="0"/>
              <a:t>Sausages from </a:t>
            </a:r>
            <a:r>
              <a:rPr lang="en-US" dirty="0" err="1"/>
              <a:t>Powters</a:t>
            </a:r>
            <a:r>
              <a:rPr lang="en-US" dirty="0"/>
              <a:t> in Newmarket </a:t>
            </a:r>
          </a:p>
          <a:p>
            <a:pPr marL="285750" indent="-285750"/>
            <a:r>
              <a:rPr lang="en-US" dirty="0"/>
              <a:t>Fruit from the Newmarket market trader </a:t>
            </a:r>
          </a:p>
          <a:p>
            <a:pPr marL="285750" indent="-285750"/>
            <a:r>
              <a:rPr lang="en-US" dirty="0"/>
              <a:t>Tesco Newmarket for online deliveries </a:t>
            </a:r>
          </a:p>
          <a:p>
            <a:pPr marL="285750" indent="-285750"/>
            <a:r>
              <a:rPr lang="en-US" dirty="0"/>
              <a:t>Simpsons for garden supplies</a:t>
            </a:r>
          </a:p>
          <a:p>
            <a:pPr marL="285750" indent="-285750"/>
            <a:r>
              <a:rPr lang="en-US" dirty="0"/>
              <a:t>Mr. Cricket and local supermarkets for school uniform </a:t>
            </a:r>
          </a:p>
          <a:p>
            <a:pPr marL="285750" indent="-285750"/>
            <a:endParaRPr lang="en-US" dirty="0"/>
          </a:p>
          <a:p>
            <a:pPr marL="0" indent="0">
              <a:buNone/>
            </a:pPr>
            <a:r>
              <a:rPr lang="en-US" dirty="0"/>
              <a:t>The school cleaning contractor G Clean is based in Suffolk and his small team live locally too. </a:t>
            </a:r>
          </a:p>
          <a:p>
            <a:pPr marL="0" indent="0">
              <a:buNone/>
            </a:pPr>
            <a:r>
              <a:rPr lang="en-US" dirty="0"/>
              <a:t>Most of our staff who are employed live locally. </a:t>
            </a:r>
          </a:p>
          <a:p>
            <a:endParaRPr lang="en-US" dirty="0"/>
          </a:p>
          <a:p>
            <a:pPr marL="0" indent="0">
              <a:buNone/>
            </a:pPr>
            <a:endParaRPr lang="en-GB" dirty="0"/>
          </a:p>
        </p:txBody>
      </p:sp>
      <p:sp>
        <p:nvSpPr>
          <p:cNvPr id="4" name="Content Placeholder 3">
            <a:extLst>
              <a:ext uri="{FF2B5EF4-FFF2-40B4-BE49-F238E27FC236}">
                <a16:creationId xmlns:a16="http://schemas.microsoft.com/office/drawing/2014/main" id="{59457C8D-522C-436B-BB29-D07D4016FA56}"/>
              </a:ext>
            </a:extLst>
          </p:cNvPr>
          <p:cNvSpPr>
            <a:spLocks noGrp="1"/>
          </p:cNvSpPr>
          <p:nvPr>
            <p:ph sz="half" idx="2"/>
          </p:nvPr>
        </p:nvSpPr>
        <p:spPr/>
        <p:txBody>
          <a:bodyPr>
            <a:normAutofit fontScale="70000" lnSpcReduction="20000"/>
          </a:bodyPr>
          <a:lstStyle/>
          <a:p>
            <a:pPr marL="0" indent="0">
              <a:buNone/>
            </a:pPr>
            <a:r>
              <a:rPr lang="en-US" dirty="0"/>
              <a:t>St Louis works collaboratively with local schools for mutual benefit and support. </a:t>
            </a:r>
          </a:p>
          <a:p>
            <a:pPr marL="0" indent="0">
              <a:buNone/>
            </a:pPr>
            <a:r>
              <a:rPr lang="en-US" dirty="0"/>
              <a:t>With Paddocks Primary, we: </a:t>
            </a:r>
          </a:p>
          <a:p>
            <a:pPr marL="0" indent="0">
              <a:buNone/>
            </a:pPr>
            <a:r>
              <a:rPr lang="en-US" dirty="0"/>
              <a:t>Moderate our writing,</a:t>
            </a:r>
          </a:p>
          <a:p>
            <a:pPr marL="0" indent="0">
              <a:buNone/>
            </a:pPr>
            <a:r>
              <a:rPr lang="en-US" dirty="0"/>
              <a:t>Share ideas</a:t>
            </a:r>
          </a:p>
          <a:p>
            <a:pPr marL="0" indent="0">
              <a:buNone/>
            </a:pPr>
            <a:endParaRPr lang="en-US" dirty="0"/>
          </a:p>
          <a:p>
            <a:pPr marL="0" indent="0">
              <a:buNone/>
            </a:pPr>
            <a:r>
              <a:rPr lang="en-US" dirty="0"/>
              <a:t>With All Saints C of E Primary, we :</a:t>
            </a:r>
          </a:p>
          <a:p>
            <a:pPr marL="0" indent="0">
              <a:buNone/>
            </a:pPr>
            <a:r>
              <a:rPr lang="en-US" dirty="0"/>
              <a:t>Share sponsorship for Patrick, supporting his education in Uganda,</a:t>
            </a:r>
          </a:p>
          <a:p>
            <a:pPr marL="0" indent="0">
              <a:buNone/>
            </a:pPr>
            <a:r>
              <a:rPr lang="en-US" dirty="0"/>
              <a:t>Lead prayers for one another’s school assemblies, </a:t>
            </a:r>
          </a:p>
          <a:p>
            <a:pPr marL="0" indent="0">
              <a:buNone/>
            </a:pPr>
            <a:r>
              <a:rPr lang="en-US" dirty="0"/>
              <a:t>Share ideas and provide mutual support, </a:t>
            </a:r>
          </a:p>
          <a:p>
            <a:pPr marL="0" indent="0">
              <a:buNone/>
            </a:pPr>
            <a:r>
              <a:rPr lang="en-US" dirty="0"/>
              <a:t>Invite each other to our schools to share good practice. </a:t>
            </a:r>
          </a:p>
          <a:p>
            <a:pPr marL="0" indent="0">
              <a:buNone/>
            </a:pPr>
            <a:endParaRPr lang="en-GB" dirty="0"/>
          </a:p>
        </p:txBody>
      </p:sp>
      <p:pic>
        <p:nvPicPr>
          <p:cNvPr id="5" name="Picture 4">
            <a:extLst>
              <a:ext uri="{FF2B5EF4-FFF2-40B4-BE49-F238E27FC236}">
                <a16:creationId xmlns:a16="http://schemas.microsoft.com/office/drawing/2014/main" id="{115DC0D9-D85C-448E-BDAD-A76576EC3C5C}"/>
              </a:ext>
            </a:extLst>
          </p:cNvPr>
          <p:cNvPicPr>
            <a:picLocks noChangeAspect="1"/>
          </p:cNvPicPr>
          <p:nvPr/>
        </p:nvPicPr>
        <p:blipFill>
          <a:blip r:embed="rId2"/>
          <a:stretch>
            <a:fillRect/>
          </a:stretch>
        </p:blipFill>
        <p:spPr>
          <a:xfrm>
            <a:off x="10530755" y="5336455"/>
            <a:ext cx="975445" cy="975445"/>
          </a:xfrm>
          <a:prstGeom prst="rect">
            <a:avLst/>
          </a:prstGeom>
        </p:spPr>
      </p:pic>
    </p:spTree>
    <p:extLst>
      <p:ext uri="{BB962C8B-B14F-4D97-AF65-F5344CB8AC3E}">
        <p14:creationId xmlns:p14="http://schemas.microsoft.com/office/powerpoint/2010/main" val="2401545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8A3DB-D92C-4744-81C5-7A523C7AF456}"/>
              </a:ext>
            </a:extLst>
          </p:cNvPr>
          <p:cNvSpPr>
            <a:spLocks noGrp="1"/>
          </p:cNvSpPr>
          <p:nvPr>
            <p:ph type="title"/>
          </p:nvPr>
        </p:nvSpPr>
        <p:spPr/>
        <p:txBody>
          <a:bodyPr/>
          <a:lstStyle/>
          <a:p>
            <a:r>
              <a:rPr lang="en-US" dirty="0"/>
              <a:t>EVC Uganda </a:t>
            </a:r>
            <a:endParaRPr lang="en-GB" dirty="0"/>
          </a:p>
        </p:txBody>
      </p:sp>
      <p:pic>
        <p:nvPicPr>
          <p:cNvPr id="4" name="Content Placeholder 3">
            <a:extLst>
              <a:ext uri="{FF2B5EF4-FFF2-40B4-BE49-F238E27FC236}">
                <a16:creationId xmlns:a16="http://schemas.microsoft.com/office/drawing/2014/main" id="{CBFDA594-6520-45CA-AC20-7AE215B62B6F}"/>
              </a:ext>
            </a:extLst>
          </p:cNvPr>
          <p:cNvPicPr>
            <a:picLocks noGrp="1" noChangeAspect="1"/>
          </p:cNvPicPr>
          <p:nvPr>
            <p:ph idx="1"/>
          </p:nvPr>
        </p:nvPicPr>
        <p:blipFill>
          <a:blip r:embed="rId2"/>
          <a:stretch>
            <a:fillRect/>
          </a:stretch>
        </p:blipFill>
        <p:spPr>
          <a:xfrm>
            <a:off x="10384452" y="5198935"/>
            <a:ext cx="969348" cy="975445"/>
          </a:xfrm>
          <a:prstGeom prst="rect">
            <a:avLst/>
          </a:prstGeom>
        </p:spPr>
      </p:pic>
      <p:sp>
        <p:nvSpPr>
          <p:cNvPr id="5" name="TextBox 4">
            <a:extLst>
              <a:ext uri="{FF2B5EF4-FFF2-40B4-BE49-F238E27FC236}">
                <a16:creationId xmlns:a16="http://schemas.microsoft.com/office/drawing/2014/main" id="{11CBEF01-BDD3-48A9-BA7C-E4FAC9D25977}"/>
              </a:ext>
            </a:extLst>
          </p:cNvPr>
          <p:cNvSpPr txBox="1"/>
          <p:nvPr/>
        </p:nvSpPr>
        <p:spPr>
          <a:xfrm>
            <a:off x="1004047" y="1609471"/>
            <a:ext cx="6843677" cy="4459636"/>
          </a:xfrm>
          <a:prstGeom prst="rect">
            <a:avLst/>
          </a:prstGeom>
          <a:noFill/>
        </p:spPr>
        <p:txBody>
          <a:bodyPr wrap="square" rtlCol="0">
            <a:spAutoFit/>
          </a:bodyPr>
          <a:lstStyle/>
          <a:p>
            <a:endParaRPr lang="en-GB" dirty="0"/>
          </a:p>
        </p:txBody>
      </p:sp>
      <p:pic>
        <p:nvPicPr>
          <p:cNvPr id="6" name="Picture 5">
            <a:extLst>
              <a:ext uri="{FF2B5EF4-FFF2-40B4-BE49-F238E27FC236}">
                <a16:creationId xmlns:a16="http://schemas.microsoft.com/office/drawing/2014/main" id="{4D7CE881-B95A-4206-A6D5-A65ABAD76A1D}"/>
              </a:ext>
            </a:extLst>
          </p:cNvPr>
          <p:cNvPicPr>
            <a:picLocks noChangeAspect="1"/>
          </p:cNvPicPr>
          <p:nvPr/>
        </p:nvPicPr>
        <p:blipFill>
          <a:blip r:embed="rId3"/>
          <a:stretch>
            <a:fillRect/>
          </a:stretch>
        </p:blipFill>
        <p:spPr>
          <a:xfrm>
            <a:off x="838200" y="1609470"/>
            <a:ext cx="7009524" cy="4876190"/>
          </a:xfrm>
          <a:prstGeom prst="rect">
            <a:avLst/>
          </a:prstGeom>
        </p:spPr>
      </p:pic>
      <p:sp>
        <p:nvSpPr>
          <p:cNvPr id="7" name="Rectangle 6">
            <a:extLst>
              <a:ext uri="{FF2B5EF4-FFF2-40B4-BE49-F238E27FC236}">
                <a16:creationId xmlns:a16="http://schemas.microsoft.com/office/drawing/2014/main" id="{48E7FC3B-7E3A-4BFF-90FA-2F5D5D1F77B3}"/>
              </a:ext>
            </a:extLst>
          </p:cNvPr>
          <p:cNvSpPr/>
          <p:nvPr/>
        </p:nvSpPr>
        <p:spPr>
          <a:xfrm>
            <a:off x="1093694" y="1855294"/>
            <a:ext cx="6096000" cy="1874424"/>
          </a:xfrm>
          <a:prstGeom prst="rect">
            <a:avLst/>
          </a:prstGeom>
        </p:spPr>
        <p:txBody>
          <a:bodyPr>
            <a:spAutoFit/>
          </a:bodyPr>
          <a:lstStyle/>
          <a:p>
            <a:pPr>
              <a:lnSpc>
                <a:spcPct val="119000"/>
              </a:lnSpc>
              <a:spcAft>
                <a:spcPts val="600"/>
              </a:spcAft>
            </a:pPr>
            <a:r>
              <a:rPr lang="en-US" sz="1400" kern="1400" dirty="0">
                <a:solidFill>
                  <a:srgbClr val="000000"/>
                </a:solidFill>
                <a:latin typeface="Georgia" panose="02040502050405020303" pitchFamily="18" charset="0"/>
              </a:rPr>
              <a:t>This is </a:t>
            </a:r>
            <a:r>
              <a:rPr lang="en-US" sz="1400" kern="1400" dirty="0" err="1">
                <a:solidFill>
                  <a:srgbClr val="000000"/>
                </a:solidFill>
                <a:latin typeface="Georgia" panose="02040502050405020303" pitchFamily="18" charset="0"/>
              </a:rPr>
              <a:t>Patick</a:t>
            </a:r>
            <a:r>
              <a:rPr lang="en-US" sz="1400" kern="1400" dirty="0">
                <a:solidFill>
                  <a:srgbClr val="000000"/>
                </a:solidFill>
                <a:latin typeface="Georgia" panose="02040502050405020303" pitchFamily="18" charset="0"/>
              </a:rPr>
              <a:t> , a child whom we are sponsoring through school together with All Saints C of E Primary School. Your help has covered his fees for the first year. We raised the money on the day that we wore the </a:t>
            </a:r>
            <a:r>
              <a:rPr lang="en-US" sz="1400" kern="1400" dirty="0" err="1">
                <a:solidFill>
                  <a:srgbClr val="000000"/>
                </a:solidFill>
                <a:latin typeface="Georgia" panose="02040502050405020303" pitchFamily="18" charset="0"/>
              </a:rPr>
              <a:t>colours</a:t>
            </a:r>
            <a:r>
              <a:rPr lang="en-US" sz="1400" kern="1400" dirty="0">
                <a:solidFill>
                  <a:srgbClr val="000000"/>
                </a:solidFill>
                <a:latin typeface="Georgia" panose="02040502050405020303" pitchFamily="18" charset="0"/>
              </a:rPr>
              <a:t> of Uganda. And sold hot chocolate drinks. Children will be able to write to Patrick and we look forward to hearing about his family and school too.  To find out more,  please visit: </a:t>
            </a:r>
            <a:r>
              <a:rPr lang="en-US" sz="1400" kern="1400" dirty="0">
                <a:solidFill>
                  <a:srgbClr val="000000"/>
                </a:solidFill>
                <a:latin typeface="Georgia" panose="02040502050405020303" pitchFamily="18" charset="0"/>
                <a:hlinkClick r:id="rId4">
                  <a:extLst>
                    <a:ext uri="{A12FA001-AC4F-418D-AE19-62706E023703}">
                      <ahyp:hlinkClr xmlns:ahyp="http://schemas.microsoft.com/office/drawing/2018/hyperlinkcolor" val="tx"/>
                    </a:ext>
                  </a:extLst>
                </a:hlinkClick>
              </a:rPr>
              <a:t>www.evcuganda.org</a:t>
            </a:r>
            <a:r>
              <a:rPr lang="en-US" sz="1000" kern="1400" dirty="0">
                <a:solidFill>
                  <a:srgbClr val="000000"/>
                </a:solidFill>
                <a:latin typeface="Georgia" panose="02040502050405020303" pitchFamily="18" charset="0"/>
              </a:rPr>
              <a:t> </a:t>
            </a:r>
          </a:p>
          <a:p>
            <a:pPr>
              <a:lnSpc>
                <a:spcPct val="119000"/>
              </a:lnSpc>
              <a:spcAft>
                <a:spcPts val="600"/>
              </a:spcAft>
            </a:pPr>
            <a:r>
              <a:rPr lang="en-US" sz="1000" kern="1400" dirty="0">
                <a:solidFill>
                  <a:srgbClr val="000000"/>
                </a:solidFill>
                <a:latin typeface="Georgia" panose="02040502050405020303" pitchFamily="18" charset="0"/>
              </a:rPr>
              <a:t> </a:t>
            </a:r>
          </a:p>
        </p:txBody>
      </p:sp>
      <p:pic>
        <p:nvPicPr>
          <p:cNvPr id="9" name="Picture 8">
            <a:extLst>
              <a:ext uri="{FF2B5EF4-FFF2-40B4-BE49-F238E27FC236}">
                <a16:creationId xmlns:a16="http://schemas.microsoft.com/office/drawing/2014/main" id="{AA0BD1CD-4625-4D73-B8ED-871750BC8020}"/>
              </a:ext>
            </a:extLst>
          </p:cNvPr>
          <p:cNvPicPr>
            <a:picLocks noChangeAspect="1"/>
          </p:cNvPicPr>
          <p:nvPr/>
        </p:nvPicPr>
        <p:blipFill>
          <a:blip r:embed="rId5"/>
          <a:stretch>
            <a:fillRect/>
          </a:stretch>
        </p:blipFill>
        <p:spPr>
          <a:xfrm>
            <a:off x="1093694" y="3495798"/>
            <a:ext cx="5238095" cy="2876190"/>
          </a:xfrm>
          <a:prstGeom prst="rect">
            <a:avLst/>
          </a:prstGeom>
        </p:spPr>
      </p:pic>
      <p:pic>
        <p:nvPicPr>
          <p:cNvPr id="10" name="Picture 9">
            <a:extLst>
              <a:ext uri="{FF2B5EF4-FFF2-40B4-BE49-F238E27FC236}">
                <a16:creationId xmlns:a16="http://schemas.microsoft.com/office/drawing/2014/main" id="{1A4AD5C2-950C-49D1-B430-5F044DE0F557}"/>
              </a:ext>
            </a:extLst>
          </p:cNvPr>
          <p:cNvPicPr>
            <a:picLocks noChangeAspect="1"/>
          </p:cNvPicPr>
          <p:nvPr/>
        </p:nvPicPr>
        <p:blipFill>
          <a:blip r:embed="rId6"/>
          <a:stretch>
            <a:fillRect/>
          </a:stretch>
        </p:blipFill>
        <p:spPr>
          <a:xfrm>
            <a:off x="8103217" y="1609470"/>
            <a:ext cx="1722101" cy="4863771"/>
          </a:xfrm>
          <a:prstGeom prst="rect">
            <a:avLst/>
          </a:prstGeom>
          <a:ln w="38100">
            <a:solidFill>
              <a:srgbClr val="C00000"/>
            </a:solidFill>
          </a:ln>
        </p:spPr>
      </p:pic>
    </p:spTree>
    <p:extLst>
      <p:ext uri="{BB962C8B-B14F-4D97-AF65-F5344CB8AC3E}">
        <p14:creationId xmlns:p14="http://schemas.microsoft.com/office/powerpoint/2010/main" val="381625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C7F67-751A-4E94-A8AD-C025AB56100F}"/>
              </a:ext>
            </a:extLst>
          </p:cNvPr>
          <p:cNvSpPr>
            <a:spLocks noGrp="1"/>
          </p:cNvSpPr>
          <p:nvPr>
            <p:ph type="title"/>
          </p:nvPr>
        </p:nvSpPr>
        <p:spPr/>
        <p:txBody>
          <a:bodyPr/>
          <a:lstStyle/>
          <a:p>
            <a:r>
              <a:rPr lang="en-US" dirty="0"/>
              <a:t>Under Starters Orders </a:t>
            </a:r>
            <a:endParaRPr lang="en-GB" dirty="0"/>
          </a:p>
        </p:txBody>
      </p:sp>
      <p:pic>
        <p:nvPicPr>
          <p:cNvPr id="4" name="Content Placeholder 3">
            <a:extLst>
              <a:ext uri="{FF2B5EF4-FFF2-40B4-BE49-F238E27FC236}">
                <a16:creationId xmlns:a16="http://schemas.microsoft.com/office/drawing/2014/main" id="{D34345EC-B9AD-4293-9DCF-1D5EB155812A}"/>
              </a:ext>
            </a:extLst>
          </p:cNvPr>
          <p:cNvPicPr>
            <a:picLocks noGrp="1" noChangeAspect="1"/>
          </p:cNvPicPr>
          <p:nvPr>
            <p:ph idx="1"/>
          </p:nvPr>
        </p:nvPicPr>
        <p:blipFill>
          <a:blip r:embed="rId2"/>
          <a:stretch>
            <a:fillRect/>
          </a:stretch>
        </p:blipFill>
        <p:spPr>
          <a:xfrm>
            <a:off x="7003787" y="868951"/>
            <a:ext cx="3348441" cy="1730814"/>
          </a:xfrm>
          <a:prstGeom prst="rect">
            <a:avLst/>
          </a:prstGeom>
        </p:spPr>
      </p:pic>
      <p:pic>
        <p:nvPicPr>
          <p:cNvPr id="5" name="Picture 4">
            <a:extLst>
              <a:ext uri="{FF2B5EF4-FFF2-40B4-BE49-F238E27FC236}">
                <a16:creationId xmlns:a16="http://schemas.microsoft.com/office/drawing/2014/main" id="{3A8C7456-13EB-4CA5-8C83-8806CB6E5661}"/>
              </a:ext>
            </a:extLst>
          </p:cNvPr>
          <p:cNvPicPr>
            <a:picLocks noChangeAspect="1"/>
          </p:cNvPicPr>
          <p:nvPr/>
        </p:nvPicPr>
        <p:blipFill>
          <a:blip r:embed="rId3"/>
          <a:stretch>
            <a:fillRect/>
          </a:stretch>
        </p:blipFill>
        <p:spPr>
          <a:xfrm>
            <a:off x="10384452" y="5209348"/>
            <a:ext cx="969348" cy="975445"/>
          </a:xfrm>
          <a:prstGeom prst="rect">
            <a:avLst/>
          </a:prstGeom>
        </p:spPr>
      </p:pic>
      <p:sp>
        <p:nvSpPr>
          <p:cNvPr id="6" name="TextBox 5">
            <a:extLst>
              <a:ext uri="{FF2B5EF4-FFF2-40B4-BE49-F238E27FC236}">
                <a16:creationId xmlns:a16="http://schemas.microsoft.com/office/drawing/2014/main" id="{D12243E6-09A0-4C42-BFE2-833D29A98660}"/>
              </a:ext>
            </a:extLst>
          </p:cNvPr>
          <p:cNvSpPr txBox="1"/>
          <p:nvPr/>
        </p:nvSpPr>
        <p:spPr>
          <a:xfrm>
            <a:off x="1013011" y="2599765"/>
            <a:ext cx="7888942" cy="3170099"/>
          </a:xfrm>
          <a:prstGeom prst="rect">
            <a:avLst/>
          </a:prstGeom>
          <a:noFill/>
        </p:spPr>
        <p:txBody>
          <a:bodyPr wrap="square" rtlCol="0">
            <a:spAutoFit/>
          </a:bodyPr>
          <a:lstStyle/>
          <a:p>
            <a:r>
              <a:rPr lang="en-US" sz="2000" dirty="0">
                <a:solidFill>
                  <a:srgbClr val="212529"/>
                </a:solidFill>
                <a:latin typeface="Open Sans"/>
              </a:rPr>
              <a:t>Under Starters Order Charity help our children gain an understanding of the horse and the horseracing industry. Working in partnership with Newmarket Racecourse, this </a:t>
            </a:r>
            <a:r>
              <a:rPr lang="en-US" sz="2000" dirty="0" err="1">
                <a:solidFill>
                  <a:srgbClr val="212529"/>
                </a:solidFill>
                <a:latin typeface="Open Sans"/>
              </a:rPr>
              <a:t>programme</a:t>
            </a:r>
            <a:r>
              <a:rPr lang="en-US" sz="2000" dirty="0">
                <a:solidFill>
                  <a:srgbClr val="212529"/>
                </a:solidFill>
                <a:latin typeface="Open Sans"/>
              </a:rPr>
              <a:t> is aimed at Year 5 pupils from Primary Schools in the Newmarket area. It is a three day initiative bringing learning to life with visits to </a:t>
            </a:r>
            <a:r>
              <a:rPr lang="en-US" sz="2000" dirty="0" err="1">
                <a:solidFill>
                  <a:srgbClr val="212529"/>
                </a:solidFill>
                <a:latin typeface="Open Sans"/>
              </a:rPr>
              <a:t>Dalham</a:t>
            </a:r>
            <a:r>
              <a:rPr lang="en-US" sz="2000" dirty="0">
                <a:solidFill>
                  <a:srgbClr val="212529"/>
                </a:solidFill>
                <a:latin typeface="Open Sans"/>
              </a:rPr>
              <a:t> Hall Stud, National Horseracing Museum, The National Stud and Newmarket Racecourses and is delivered by Racing to School.</a:t>
            </a:r>
          </a:p>
          <a:p>
            <a:r>
              <a:rPr lang="en-US" sz="2000" dirty="0">
                <a:solidFill>
                  <a:srgbClr val="212529"/>
                </a:solidFill>
                <a:latin typeface="Open Sans"/>
              </a:rPr>
              <a:t>Our Year 5 children take part in the visit to the National Horseracing Museum annually. We use this opportunity to explore the history of racing and also to use the day to explore displayed artists. </a:t>
            </a:r>
            <a:endParaRPr lang="en-GB" sz="2000" dirty="0"/>
          </a:p>
        </p:txBody>
      </p:sp>
    </p:spTree>
    <p:extLst>
      <p:ext uri="{BB962C8B-B14F-4D97-AF65-F5344CB8AC3E}">
        <p14:creationId xmlns:p14="http://schemas.microsoft.com/office/powerpoint/2010/main" val="1868340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38B29-0919-496B-8FE2-A0E1F5323346}"/>
              </a:ext>
            </a:extLst>
          </p:cNvPr>
          <p:cNvSpPr>
            <a:spLocks noGrp="1"/>
          </p:cNvSpPr>
          <p:nvPr>
            <p:ph type="title"/>
          </p:nvPr>
        </p:nvSpPr>
        <p:spPr/>
        <p:txBody>
          <a:bodyPr/>
          <a:lstStyle/>
          <a:p>
            <a:r>
              <a:rPr lang="en-US" dirty="0"/>
              <a:t>Racing Welfare </a:t>
            </a:r>
            <a:endParaRPr lang="en-GB" dirty="0"/>
          </a:p>
        </p:txBody>
      </p:sp>
      <p:pic>
        <p:nvPicPr>
          <p:cNvPr id="5" name="Content Placeholder 4">
            <a:extLst>
              <a:ext uri="{FF2B5EF4-FFF2-40B4-BE49-F238E27FC236}">
                <a16:creationId xmlns:a16="http://schemas.microsoft.com/office/drawing/2014/main" id="{48221E70-F7C6-4ECB-9F02-8DC6C21214E8}"/>
              </a:ext>
            </a:extLst>
          </p:cNvPr>
          <p:cNvPicPr>
            <a:picLocks noGrp="1" noChangeAspect="1"/>
          </p:cNvPicPr>
          <p:nvPr>
            <p:ph idx="1"/>
          </p:nvPr>
        </p:nvPicPr>
        <p:blipFill>
          <a:blip r:embed="rId2"/>
          <a:stretch>
            <a:fillRect/>
          </a:stretch>
        </p:blipFill>
        <p:spPr>
          <a:xfrm>
            <a:off x="10411346" y="5145147"/>
            <a:ext cx="969348" cy="975445"/>
          </a:xfrm>
          <a:prstGeom prst="rect">
            <a:avLst/>
          </a:prstGeom>
        </p:spPr>
      </p:pic>
      <p:pic>
        <p:nvPicPr>
          <p:cNvPr id="4" name="Picture 3">
            <a:extLst>
              <a:ext uri="{FF2B5EF4-FFF2-40B4-BE49-F238E27FC236}">
                <a16:creationId xmlns:a16="http://schemas.microsoft.com/office/drawing/2014/main" id="{976CFD55-C29F-4EAF-B61F-E13BB5ECEF05}"/>
              </a:ext>
            </a:extLst>
          </p:cNvPr>
          <p:cNvPicPr>
            <a:picLocks noChangeAspect="1"/>
          </p:cNvPicPr>
          <p:nvPr/>
        </p:nvPicPr>
        <p:blipFill>
          <a:blip r:embed="rId3"/>
          <a:stretch>
            <a:fillRect/>
          </a:stretch>
        </p:blipFill>
        <p:spPr>
          <a:xfrm>
            <a:off x="8144166" y="470058"/>
            <a:ext cx="3209634" cy="1771119"/>
          </a:xfrm>
          <a:prstGeom prst="rect">
            <a:avLst/>
          </a:prstGeom>
        </p:spPr>
      </p:pic>
      <p:sp>
        <p:nvSpPr>
          <p:cNvPr id="6" name="TextBox 5">
            <a:extLst>
              <a:ext uri="{FF2B5EF4-FFF2-40B4-BE49-F238E27FC236}">
                <a16:creationId xmlns:a16="http://schemas.microsoft.com/office/drawing/2014/main" id="{E4FEBAD6-4EA1-4319-8CAF-109A79239D48}"/>
              </a:ext>
            </a:extLst>
          </p:cNvPr>
          <p:cNvSpPr txBox="1"/>
          <p:nvPr/>
        </p:nvSpPr>
        <p:spPr>
          <a:xfrm>
            <a:off x="977153" y="1690688"/>
            <a:ext cx="7091082" cy="2862322"/>
          </a:xfrm>
          <a:prstGeom prst="rect">
            <a:avLst/>
          </a:prstGeom>
          <a:noFill/>
        </p:spPr>
        <p:txBody>
          <a:bodyPr wrap="square" rtlCol="0">
            <a:spAutoFit/>
          </a:bodyPr>
          <a:lstStyle/>
          <a:p>
            <a:r>
              <a:rPr lang="en-US" dirty="0">
                <a:latin typeface="brandon-grotesque"/>
              </a:rPr>
              <a:t>Racing Welfare is a registered charity supporting the workforce of British</a:t>
            </a:r>
            <a:br>
              <a:rPr lang="en-US" dirty="0"/>
            </a:br>
            <a:r>
              <a:rPr lang="en-US" dirty="0">
                <a:latin typeface="brandon-grotesque"/>
              </a:rPr>
              <a:t>horseracing. They offer professional guidance and practical help to the stud, stable and racecourse staff whose dedication is vital for the well-being of racing. Their work aims to help people, from recruitment to retirement, to thrive in day to day life and through a range of life’s challenges.</a:t>
            </a:r>
          </a:p>
          <a:p>
            <a:r>
              <a:rPr lang="en-US" dirty="0">
                <a:latin typeface="brandon-grotesque"/>
              </a:rPr>
              <a:t>The Charity provides support to some children and their families in our school. </a:t>
            </a:r>
          </a:p>
          <a:p>
            <a:r>
              <a:rPr lang="en-US" dirty="0">
                <a:latin typeface="brandon-grotesque"/>
              </a:rPr>
              <a:t>We support fundraising for Racing Welfare too. Most recently, our school choir performed at Tattersalls at an annual fundraiser. </a:t>
            </a:r>
            <a:endParaRPr lang="en-GB" dirty="0"/>
          </a:p>
        </p:txBody>
      </p:sp>
    </p:spTree>
    <p:extLst>
      <p:ext uri="{BB962C8B-B14F-4D97-AF65-F5344CB8AC3E}">
        <p14:creationId xmlns:p14="http://schemas.microsoft.com/office/powerpoint/2010/main" val="24711149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20F08-7A7F-4A71-8679-2FF5A4FF3605}"/>
              </a:ext>
            </a:extLst>
          </p:cNvPr>
          <p:cNvSpPr>
            <a:spLocks noGrp="1"/>
          </p:cNvSpPr>
          <p:nvPr>
            <p:ph type="title"/>
          </p:nvPr>
        </p:nvSpPr>
        <p:spPr/>
        <p:txBody>
          <a:bodyPr/>
          <a:lstStyle/>
          <a:p>
            <a:r>
              <a:rPr lang="en-US" dirty="0"/>
              <a:t>		Living Wage &amp; Newmarket Library</a:t>
            </a:r>
            <a:endParaRPr lang="en-GB" dirty="0"/>
          </a:p>
        </p:txBody>
      </p:sp>
      <p:sp>
        <p:nvSpPr>
          <p:cNvPr id="3" name="Content Placeholder 2">
            <a:extLst>
              <a:ext uri="{FF2B5EF4-FFF2-40B4-BE49-F238E27FC236}">
                <a16:creationId xmlns:a16="http://schemas.microsoft.com/office/drawing/2014/main" id="{92A9879C-808B-4D1E-8616-7B281B47F5F5}"/>
              </a:ext>
            </a:extLst>
          </p:cNvPr>
          <p:cNvSpPr>
            <a:spLocks noGrp="1"/>
          </p:cNvSpPr>
          <p:nvPr>
            <p:ph sz="half" idx="1"/>
          </p:nvPr>
        </p:nvSpPr>
        <p:spPr/>
        <p:txBody>
          <a:bodyPr>
            <a:normAutofit fontScale="85000" lnSpcReduction="10000"/>
          </a:bodyPr>
          <a:lstStyle/>
          <a:p>
            <a:pPr marL="0" indent="0">
              <a:buNone/>
            </a:pPr>
            <a:r>
              <a:rPr lang="en-US" dirty="0"/>
              <a:t>Living wage for local jobs in our school</a:t>
            </a:r>
          </a:p>
          <a:p>
            <a:pPr marL="0" indent="0">
              <a:buNone/>
            </a:pPr>
            <a:r>
              <a:rPr lang="en-US" dirty="0">
                <a:solidFill>
                  <a:srgbClr val="3C3C3C"/>
                </a:solidFill>
                <a:latin typeface="LWF"/>
              </a:rPr>
              <a:t>The real Living Wage is the </a:t>
            </a:r>
            <a:r>
              <a:rPr lang="en-US" dirty="0">
                <a:solidFill>
                  <a:srgbClr val="3C3C3C"/>
                </a:solidFill>
                <a:latin typeface="LWF SemiBold"/>
              </a:rPr>
              <a:t>only UK wage rate based on the cost of living. It is voluntarily paid</a:t>
            </a:r>
            <a:r>
              <a:rPr lang="en-US" dirty="0">
                <a:solidFill>
                  <a:srgbClr val="3C3C3C"/>
                </a:solidFill>
                <a:latin typeface="LWF"/>
              </a:rPr>
              <a:t> by </a:t>
            </a:r>
            <a:r>
              <a:rPr lang="en-US" dirty="0">
                <a:solidFill>
                  <a:srgbClr val="3C3C3C"/>
                </a:solidFill>
                <a:latin typeface="LWF SemiBold"/>
              </a:rPr>
              <a:t>over 14,000 UK businesses</a:t>
            </a:r>
            <a:r>
              <a:rPr lang="en-US" dirty="0">
                <a:solidFill>
                  <a:srgbClr val="3C3C3C"/>
                </a:solidFill>
                <a:latin typeface="LWF"/>
              </a:rPr>
              <a:t> who believe their staff deserve a wage which meets everyday needs - like the weekly shop, or a surprise trip to the dentist.</a:t>
            </a:r>
          </a:p>
          <a:p>
            <a:pPr marL="0" indent="0">
              <a:buNone/>
            </a:pPr>
            <a:r>
              <a:rPr lang="en-US" dirty="0">
                <a:solidFill>
                  <a:srgbClr val="3C3C3C"/>
                </a:solidFill>
                <a:latin typeface="LWF"/>
              </a:rPr>
              <a:t>Our Lady of </a:t>
            </a:r>
            <a:r>
              <a:rPr lang="en-US" dirty="0" err="1">
                <a:solidFill>
                  <a:srgbClr val="3C3C3C"/>
                </a:solidFill>
                <a:latin typeface="LWF"/>
              </a:rPr>
              <a:t>Walsingham</a:t>
            </a:r>
            <a:r>
              <a:rPr lang="en-US" dirty="0">
                <a:solidFill>
                  <a:srgbClr val="3C3C3C"/>
                </a:solidFill>
                <a:latin typeface="LWF"/>
              </a:rPr>
              <a:t> Multi- Academy Trust subscribes to the real Living wage principles. </a:t>
            </a:r>
          </a:p>
          <a:p>
            <a:pPr marL="0" indent="0">
              <a:buNone/>
            </a:pPr>
            <a:r>
              <a:rPr lang="en-US" dirty="0">
                <a:solidFill>
                  <a:srgbClr val="3C3C3C"/>
                </a:solidFill>
                <a:latin typeface="LWF"/>
              </a:rPr>
              <a:t> </a:t>
            </a:r>
            <a:endParaRPr lang="en-GB" dirty="0"/>
          </a:p>
        </p:txBody>
      </p:sp>
      <p:pic>
        <p:nvPicPr>
          <p:cNvPr id="5" name="Picture 4">
            <a:extLst>
              <a:ext uri="{FF2B5EF4-FFF2-40B4-BE49-F238E27FC236}">
                <a16:creationId xmlns:a16="http://schemas.microsoft.com/office/drawing/2014/main" id="{B8A005C0-49FC-4900-B981-69B8B517C49D}"/>
              </a:ext>
            </a:extLst>
          </p:cNvPr>
          <p:cNvPicPr>
            <a:picLocks noChangeAspect="1"/>
          </p:cNvPicPr>
          <p:nvPr/>
        </p:nvPicPr>
        <p:blipFill>
          <a:blip r:embed="rId2"/>
          <a:stretch>
            <a:fillRect/>
          </a:stretch>
        </p:blipFill>
        <p:spPr>
          <a:xfrm>
            <a:off x="489408" y="210045"/>
            <a:ext cx="2072820" cy="1615580"/>
          </a:xfrm>
          <a:prstGeom prst="rect">
            <a:avLst/>
          </a:prstGeom>
        </p:spPr>
      </p:pic>
      <p:sp>
        <p:nvSpPr>
          <p:cNvPr id="4" name="Content Placeholder 3">
            <a:extLst>
              <a:ext uri="{FF2B5EF4-FFF2-40B4-BE49-F238E27FC236}">
                <a16:creationId xmlns:a16="http://schemas.microsoft.com/office/drawing/2014/main" id="{16845AA1-D805-410D-9645-70D800201AB4}"/>
              </a:ext>
            </a:extLst>
          </p:cNvPr>
          <p:cNvSpPr>
            <a:spLocks noGrp="1"/>
          </p:cNvSpPr>
          <p:nvPr>
            <p:ph sz="half" idx="2"/>
          </p:nvPr>
        </p:nvSpPr>
        <p:spPr/>
        <p:txBody>
          <a:bodyPr>
            <a:normAutofit fontScale="85000" lnSpcReduction="10000"/>
          </a:bodyPr>
          <a:lstStyle/>
          <a:p>
            <a:pPr marL="0" indent="0">
              <a:buNone/>
            </a:pPr>
            <a:r>
              <a:rPr lang="en-US" dirty="0"/>
              <a:t>In Reception Classes, we help all children to register for a library card if they do not have one. We walk the children to the library to introduce them to book loans, take out a book and stay to listen to a story. </a:t>
            </a:r>
          </a:p>
          <a:p>
            <a:pPr marL="0" indent="0">
              <a:buNone/>
            </a:pPr>
            <a:r>
              <a:rPr lang="en-US" dirty="0"/>
              <a:t>Children learn about the joy and importance of using this local library. </a:t>
            </a:r>
          </a:p>
          <a:p>
            <a:pPr marL="0" indent="0">
              <a:buNone/>
            </a:pPr>
            <a:r>
              <a:rPr lang="en-US" dirty="0"/>
              <a:t>We help families by registering them at the library when we visit. </a:t>
            </a:r>
            <a:endParaRPr lang="en-GB" dirty="0"/>
          </a:p>
          <a:p>
            <a:endParaRPr lang="en-GB" dirty="0"/>
          </a:p>
        </p:txBody>
      </p:sp>
      <p:pic>
        <p:nvPicPr>
          <p:cNvPr id="6" name="Picture 5">
            <a:extLst>
              <a:ext uri="{FF2B5EF4-FFF2-40B4-BE49-F238E27FC236}">
                <a16:creationId xmlns:a16="http://schemas.microsoft.com/office/drawing/2014/main" id="{AA8FFF1B-F467-45FD-9DC5-FBFAC8941199}"/>
              </a:ext>
            </a:extLst>
          </p:cNvPr>
          <p:cNvPicPr>
            <a:picLocks noChangeAspect="1"/>
          </p:cNvPicPr>
          <p:nvPr/>
        </p:nvPicPr>
        <p:blipFill>
          <a:blip r:embed="rId3"/>
          <a:stretch>
            <a:fillRect/>
          </a:stretch>
        </p:blipFill>
        <p:spPr>
          <a:xfrm>
            <a:off x="6172200" y="4991686"/>
            <a:ext cx="2415420" cy="1501189"/>
          </a:xfrm>
          <a:prstGeom prst="rect">
            <a:avLst/>
          </a:prstGeom>
        </p:spPr>
      </p:pic>
      <p:pic>
        <p:nvPicPr>
          <p:cNvPr id="7" name="Picture 6">
            <a:extLst>
              <a:ext uri="{FF2B5EF4-FFF2-40B4-BE49-F238E27FC236}">
                <a16:creationId xmlns:a16="http://schemas.microsoft.com/office/drawing/2014/main" id="{34AD3BF8-40B8-4A8A-AE0E-AAC896072DAC}"/>
              </a:ext>
            </a:extLst>
          </p:cNvPr>
          <p:cNvPicPr>
            <a:picLocks noChangeAspect="1"/>
          </p:cNvPicPr>
          <p:nvPr/>
        </p:nvPicPr>
        <p:blipFill>
          <a:blip r:embed="rId4"/>
          <a:stretch>
            <a:fillRect/>
          </a:stretch>
        </p:blipFill>
        <p:spPr>
          <a:xfrm>
            <a:off x="10534495" y="5381232"/>
            <a:ext cx="969348" cy="975445"/>
          </a:xfrm>
          <a:prstGeom prst="rect">
            <a:avLst/>
          </a:prstGeom>
        </p:spPr>
      </p:pic>
    </p:spTree>
    <p:extLst>
      <p:ext uri="{BB962C8B-B14F-4D97-AF65-F5344CB8AC3E}">
        <p14:creationId xmlns:p14="http://schemas.microsoft.com/office/powerpoint/2010/main" val="768184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B1113-2276-4EB2-AC8A-D1842BEE8E49}"/>
              </a:ext>
            </a:extLst>
          </p:cNvPr>
          <p:cNvSpPr>
            <a:spLocks noGrp="1"/>
          </p:cNvSpPr>
          <p:nvPr>
            <p:ph type="title"/>
          </p:nvPr>
        </p:nvSpPr>
        <p:spPr/>
        <p:txBody>
          <a:bodyPr/>
          <a:lstStyle/>
          <a:p>
            <a:r>
              <a:rPr lang="en-US" dirty="0"/>
              <a:t>Suffolk Young </a:t>
            </a:r>
            <a:r>
              <a:rPr lang="en-US" dirty="0" err="1"/>
              <a:t>Carers</a:t>
            </a:r>
            <a:r>
              <a:rPr lang="en-US" dirty="0"/>
              <a:t> </a:t>
            </a:r>
            <a:endParaRPr lang="en-GB" dirty="0"/>
          </a:p>
        </p:txBody>
      </p:sp>
      <p:pic>
        <p:nvPicPr>
          <p:cNvPr id="4" name="Content Placeholder 3">
            <a:extLst>
              <a:ext uri="{FF2B5EF4-FFF2-40B4-BE49-F238E27FC236}">
                <a16:creationId xmlns:a16="http://schemas.microsoft.com/office/drawing/2014/main" id="{6796B1F6-A882-45CE-9344-9EB6F5FB2979}"/>
              </a:ext>
            </a:extLst>
          </p:cNvPr>
          <p:cNvPicPr>
            <a:picLocks noGrp="1" noChangeAspect="1"/>
          </p:cNvPicPr>
          <p:nvPr>
            <p:ph idx="1"/>
          </p:nvPr>
        </p:nvPicPr>
        <p:blipFill>
          <a:blip r:embed="rId2"/>
          <a:stretch>
            <a:fillRect/>
          </a:stretch>
        </p:blipFill>
        <p:spPr>
          <a:xfrm>
            <a:off x="10264008" y="5207900"/>
            <a:ext cx="969348" cy="975445"/>
          </a:xfrm>
          <a:prstGeom prst="rect">
            <a:avLst/>
          </a:prstGeom>
        </p:spPr>
      </p:pic>
      <p:pic>
        <p:nvPicPr>
          <p:cNvPr id="6146" name="Picture 2" descr="https://suffolkfamilycarers.org/wp-content/uploads/2022/11/MainLogo-300px.png">
            <a:extLst>
              <a:ext uri="{FF2B5EF4-FFF2-40B4-BE49-F238E27FC236}">
                <a16:creationId xmlns:a16="http://schemas.microsoft.com/office/drawing/2014/main" id="{E280984C-0BAC-47E7-95E2-17688AF967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0766" y="460955"/>
            <a:ext cx="2765611" cy="11339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4B79E7E-1D6D-4A09-B064-C84751FD4E1A}"/>
              </a:ext>
            </a:extLst>
          </p:cNvPr>
          <p:cNvSpPr txBox="1"/>
          <p:nvPr/>
        </p:nvSpPr>
        <p:spPr>
          <a:xfrm>
            <a:off x="977153" y="1891553"/>
            <a:ext cx="9179859" cy="3416320"/>
          </a:xfrm>
          <a:prstGeom prst="rect">
            <a:avLst/>
          </a:prstGeom>
          <a:noFill/>
        </p:spPr>
        <p:txBody>
          <a:bodyPr wrap="square" rtlCol="0">
            <a:spAutoFit/>
          </a:bodyPr>
          <a:lstStyle/>
          <a:p>
            <a:r>
              <a:rPr lang="en-US" dirty="0">
                <a:solidFill>
                  <a:srgbClr val="1F2449"/>
                </a:solidFill>
                <a:latin typeface="Arial" panose="020B0604020202020204" pitchFamily="34" charset="0"/>
              </a:rPr>
              <a:t>There are two types of </a:t>
            </a:r>
            <a:r>
              <a:rPr lang="en-US" dirty="0" err="1">
                <a:solidFill>
                  <a:srgbClr val="1F2449"/>
                </a:solidFill>
                <a:latin typeface="Arial" panose="020B0604020202020204" pitchFamily="34" charset="0"/>
              </a:rPr>
              <a:t>carers</a:t>
            </a:r>
            <a:r>
              <a:rPr lang="en-US" dirty="0">
                <a:solidFill>
                  <a:srgbClr val="1F2449"/>
                </a:solidFill>
                <a:latin typeface="Arial" panose="020B0604020202020204" pitchFamily="34" charset="0"/>
              </a:rPr>
              <a:t> in school that benefit from addition support:</a:t>
            </a:r>
          </a:p>
          <a:p>
            <a:r>
              <a:rPr lang="en-US" dirty="0">
                <a:solidFill>
                  <a:srgbClr val="1F2449"/>
                </a:solidFill>
                <a:latin typeface="Arial" panose="020B0604020202020204" pitchFamily="34" charset="0"/>
              </a:rPr>
              <a:t>Young </a:t>
            </a:r>
            <a:r>
              <a:rPr lang="en-US" dirty="0" err="1">
                <a:solidFill>
                  <a:srgbClr val="1F2449"/>
                </a:solidFill>
                <a:latin typeface="Arial" panose="020B0604020202020204" pitchFamily="34" charset="0"/>
              </a:rPr>
              <a:t>carers</a:t>
            </a:r>
            <a:r>
              <a:rPr lang="en-US" dirty="0">
                <a:solidFill>
                  <a:srgbClr val="1F2449"/>
                </a:solidFill>
                <a:latin typeface="Arial" panose="020B0604020202020204" pitchFamily="34" charset="0"/>
              </a:rPr>
              <a:t>- a young person, who is caring for or emotionally affected by a family member who has a physical or mental illness, disability or misuses drugs or alcohol.</a:t>
            </a:r>
          </a:p>
          <a:p>
            <a:r>
              <a:rPr lang="en-US" dirty="0">
                <a:solidFill>
                  <a:srgbClr val="1F2449"/>
                </a:solidFill>
                <a:latin typeface="Arial" panose="020B0604020202020204" pitchFamily="34" charset="0"/>
              </a:rPr>
              <a:t>Sibling </a:t>
            </a:r>
            <a:r>
              <a:rPr lang="en-US" dirty="0" err="1">
                <a:solidFill>
                  <a:srgbClr val="1F2449"/>
                </a:solidFill>
                <a:latin typeface="Arial" panose="020B0604020202020204" pitchFamily="34" charset="0"/>
              </a:rPr>
              <a:t>carers</a:t>
            </a:r>
            <a:r>
              <a:rPr lang="en-US" dirty="0">
                <a:solidFill>
                  <a:srgbClr val="1F2449"/>
                </a:solidFill>
                <a:latin typeface="Arial" panose="020B0604020202020204" pitchFamily="34" charset="0"/>
              </a:rPr>
              <a:t>- a young person who is affected by a brother or sister’s disability, illness or additional need.</a:t>
            </a:r>
          </a:p>
          <a:p>
            <a:r>
              <a:rPr lang="en-US" dirty="0">
                <a:solidFill>
                  <a:srgbClr val="1F2449"/>
                </a:solidFill>
                <a:latin typeface="Arial" panose="020B0604020202020204" pitchFamily="34" charset="0"/>
              </a:rPr>
              <a:t>School, with family agreement, registers children in school with Suffolk Family </a:t>
            </a:r>
            <a:r>
              <a:rPr lang="en-US" dirty="0" err="1">
                <a:solidFill>
                  <a:srgbClr val="1F2449"/>
                </a:solidFill>
                <a:latin typeface="Arial" panose="020B0604020202020204" pitchFamily="34" charset="0"/>
              </a:rPr>
              <a:t>Carers</a:t>
            </a:r>
            <a:r>
              <a:rPr lang="en-US" dirty="0">
                <a:solidFill>
                  <a:srgbClr val="1F2449"/>
                </a:solidFill>
                <a:latin typeface="Arial" panose="020B0604020202020204" pitchFamily="34" charset="0"/>
              </a:rPr>
              <a:t>. We offer free clubs to registered children in school. Support visits are made by Suffolk Family </a:t>
            </a:r>
            <a:r>
              <a:rPr lang="en-US" dirty="0" err="1">
                <a:solidFill>
                  <a:srgbClr val="1F2449"/>
                </a:solidFill>
                <a:latin typeface="Arial" panose="020B0604020202020204" pitchFamily="34" charset="0"/>
              </a:rPr>
              <a:t>carers</a:t>
            </a:r>
            <a:r>
              <a:rPr lang="en-US" dirty="0">
                <a:solidFill>
                  <a:srgbClr val="1F2449"/>
                </a:solidFill>
                <a:latin typeface="Arial" panose="020B0604020202020204" pitchFamily="34" charset="0"/>
              </a:rPr>
              <a:t> </a:t>
            </a:r>
            <a:r>
              <a:rPr lang="en-US" dirty="0" err="1">
                <a:solidFill>
                  <a:srgbClr val="1F2449"/>
                </a:solidFill>
                <a:latin typeface="Arial" panose="020B0604020202020204" pitchFamily="34" charset="0"/>
              </a:rPr>
              <a:t>yeam</a:t>
            </a:r>
            <a:r>
              <a:rPr lang="en-US" dirty="0">
                <a:solidFill>
                  <a:srgbClr val="1F2449"/>
                </a:solidFill>
                <a:latin typeface="Arial" panose="020B0604020202020204" pitchFamily="34" charset="0"/>
              </a:rPr>
              <a:t> into school and the Suffolk Family </a:t>
            </a:r>
            <a:r>
              <a:rPr lang="en-US" dirty="0" err="1">
                <a:solidFill>
                  <a:srgbClr val="1F2449"/>
                </a:solidFill>
                <a:latin typeface="Arial" panose="020B0604020202020204" pitchFamily="34" charset="0"/>
              </a:rPr>
              <a:t>Carers</a:t>
            </a:r>
            <a:r>
              <a:rPr lang="en-US" dirty="0">
                <a:solidFill>
                  <a:srgbClr val="1F2449"/>
                </a:solidFill>
                <a:latin typeface="Arial" panose="020B0604020202020204" pitchFamily="34" charset="0"/>
              </a:rPr>
              <a:t> run </a:t>
            </a:r>
            <a:r>
              <a:rPr lang="en-US" dirty="0" err="1">
                <a:solidFill>
                  <a:srgbClr val="1F2449"/>
                </a:solidFill>
                <a:latin typeface="Arial" panose="020B0604020202020204" pitchFamily="34" charset="0"/>
              </a:rPr>
              <a:t>programmes</a:t>
            </a:r>
            <a:r>
              <a:rPr lang="en-US" dirty="0">
                <a:solidFill>
                  <a:srgbClr val="1F2449"/>
                </a:solidFill>
                <a:latin typeface="Arial" panose="020B0604020202020204" pitchFamily="34" charset="0"/>
              </a:rPr>
              <a:t> of support that include fun weekend and holiday activities. </a:t>
            </a:r>
          </a:p>
          <a:p>
            <a:r>
              <a:rPr lang="en-US" dirty="0">
                <a:solidFill>
                  <a:srgbClr val="1F2449"/>
                </a:solidFill>
                <a:latin typeface="Arial" panose="020B0604020202020204" pitchFamily="34" charset="0"/>
              </a:rPr>
              <a:t>We </a:t>
            </a:r>
            <a:r>
              <a:rPr lang="en-US" dirty="0" err="1">
                <a:solidFill>
                  <a:srgbClr val="1F2449"/>
                </a:solidFill>
                <a:latin typeface="Arial" panose="020B0604020202020204" pitchFamily="34" charset="0"/>
              </a:rPr>
              <a:t>recognise</a:t>
            </a:r>
            <a:r>
              <a:rPr lang="en-US" dirty="0">
                <a:solidFill>
                  <a:srgbClr val="1F2449"/>
                </a:solidFill>
                <a:latin typeface="Arial" panose="020B0604020202020204" pitchFamily="34" charset="0"/>
              </a:rPr>
              <a:t> that Young </a:t>
            </a:r>
            <a:r>
              <a:rPr lang="en-US" dirty="0" err="1">
                <a:solidFill>
                  <a:srgbClr val="1F2449"/>
                </a:solidFill>
                <a:latin typeface="Arial" panose="020B0604020202020204" pitchFamily="34" charset="0"/>
              </a:rPr>
              <a:t>Carers</a:t>
            </a:r>
            <a:r>
              <a:rPr lang="en-US" dirty="0">
                <a:solidFill>
                  <a:srgbClr val="1F2449"/>
                </a:solidFill>
                <a:latin typeface="Arial" panose="020B0604020202020204" pitchFamily="34" charset="0"/>
              </a:rPr>
              <a:t> may benefit from extra time to relax and share their concerns with others.</a:t>
            </a:r>
          </a:p>
          <a:p>
            <a:endParaRPr lang="en-US" dirty="0">
              <a:solidFill>
                <a:srgbClr val="1F2449"/>
              </a:solidFill>
              <a:latin typeface="Arial" panose="020B0604020202020204" pitchFamily="34" charset="0"/>
            </a:endParaRPr>
          </a:p>
        </p:txBody>
      </p:sp>
    </p:spTree>
    <p:extLst>
      <p:ext uri="{BB962C8B-B14F-4D97-AF65-F5344CB8AC3E}">
        <p14:creationId xmlns:p14="http://schemas.microsoft.com/office/powerpoint/2010/main" val="3120675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61D84-D13F-4AE2-ABC3-E670D60C89DD}"/>
              </a:ext>
            </a:extLst>
          </p:cNvPr>
          <p:cNvSpPr>
            <a:spLocks noGrp="1"/>
          </p:cNvSpPr>
          <p:nvPr>
            <p:ph type="title"/>
          </p:nvPr>
        </p:nvSpPr>
        <p:spPr/>
        <p:txBody>
          <a:bodyPr/>
          <a:lstStyle/>
          <a:p>
            <a:r>
              <a:rPr lang="en-US" dirty="0"/>
              <a:t>Brampton Manor and Newmarket Day Centre </a:t>
            </a:r>
            <a:endParaRPr lang="en-GB" dirty="0"/>
          </a:p>
        </p:txBody>
      </p:sp>
      <p:pic>
        <p:nvPicPr>
          <p:cNvPr id="7" name="Content Placeholder 6">
            <a:extLst>
              <a:ext uri="{FF2B5EF4-FFF2-40B4-BE49-F238E27FC236}">
                <a16:creationId xmlns:a16="http://schemas.microsoft.com/office/drawing/2014/main" id="{CB5CAFD9-0FAE-41F8-B45E-0A956429B950}"/>
              </a:ext>
            </a:extLst>
          </p:cNvPr>
          <p:cNvPicPr>
            <a:picLocks noGrp="1" noChangeAspect="1"/>
          </p:cNvPicPr>
          <p:nvPr>
            <p:ph idx="1"/>
          </p:nvPr>
        </p:nvPicPr>
        <p:blipFill>
          <a:blip r:embed="rId2"/>
          <a:stretch>
            <a:fillRect/>
          </a:stretch>
        </p:blipFill>
        <p:spPr>
          <a:xfrm>
            <a:off x="10290903" y="5225829"/>
            <a:ext cx="969348" cy="975445"/>
          </a:xfrm>
          <a:prstGeom prst="rect">
            <a:avLst/>
          </a:prstGeom>
        </p:spPr>
      </p:pic>
      <p:sp>
        <p:nvSpPr>
          <p:cNvPr id="3" name="TextBox 2">
            <a:extLst>
              <a:ext uri="{FF2B5EF4-FFF2-40B4-BE49-F238E27FC236}">
                <a16:creationId xmlns:a16="http://schemas.microsoft.com/office/drawing/2014/main" id="{D4402862-5DDB-4742-9F63-FF49F6228FB8}"/>
              </a:ext>
            </a:extLst>
          </p:cNvPr>
          <p:cNvSpPr txBox="1"/>
          <p:nvPr/>
        </p:nvSpPr>
        <p:spPr>
          <a:xfrm>
            <a:off x="1046375" y="1875934"/>
            <a:ext cx="9134573" cy="3693319"/>
          </a:xfrm>
          <a:prstGeom prst="rect">
            <a:avLst/>
          </a:prstGeom>
          <a:noFill/>
        </p:spPr>
        <p:txBody>
          <a:bodyPr wrap="square" rtlCol="0">
            <a:spAutoFit/>
          </a:bodyPr>
          <a:lstStyle/>
          <a:p>
            <a:r>
              <a:rPr lang="en-US" sz="2400" dirty="0"/>
              <a:t>Our School choir sings at the Newmarket Day Centre and Brampton Manor Care Home. </a:t>
            </a:r>
          </a:p>
          <a:p>
            <a:endParaRPr lang="en-US" sz="2400" dirty="0"/>
          </a:p>
          <a:p>
            <a:r>
              <a:rPr lang="en-US" sz="2400" dirty="0"/>
              <a:t>We have many links with Brampton Manor: </a:t>
            </a:r>
          </a:p>
          <a:p>
            <a:r>
              <a:rPr lang="en-US" sz="2400" dirty="0"/>
              <a:t>Making and sending Christmas and Easter Cards, </a:t>
            </a:r>
          </a:p>
          <a:p>
            <a:r>
              <a:rPr lang="en-US" sz="2400" dirty="0"/>
              <a:t>Shared cooking of pancakes with the elderly residents, </a:t>
            </a:r>
          </a:p>
          <a:p>
            <a:r>
              <a:rPr lang="en-US" sz="2400" dirty="0"/>
              <a:t>Participating in an art competition and judging one another’s art (Winner of Nation Art Competition 2023 in care sector), </a:t>
            </a:r>
          </a:p>
          <a:p>
            <a:r>
              <a:rPr lang="en-US" sz="2400" dirty="0"/>
              <a:t>Inviting residents to school performances. </a:t>
            </a:r>
          </a:p>
          <a:p>
            <a:endParaRPr lang="en-GB" dirty="0"/>
          </a:p>
        </p:txBody>
      </p:sp>
      <p:pic>
        <p:nvPicPr>
          <p:cNvPr id="5" name="Picture 4">
            <a:extLst>
              <a:ext uri="{FF2B5EF4-FFF2-40B4-BE49-F238E27FC236}">
                <a16:creationId xmlns:a16="http://schemas.microsoft.com/office/drawing/2014/main" id="{284AE241-F575-42CB-AAB6-F6382FDCBDE2}"/>
              </a:ext>
            </a:extLst>
          </p:cNvPr>
          <p:cNvPicPr>
            <a:picLocks noChangeAspect="1"/>
          </p:cNvPicPr>
          <p:nvPr/>
        </p:nvPicPr>
        <p:blipFill>
          <a:blip r:embed="rId3"/>
          <a:stretch>
            <a:fillRect/>
          </a:stretch>
        </p:blipFill>
        <p:spPr>
          <a:xfrm>
            <a:off x="7107811" y="4974550"/>
            <a:ext cx="2248216" cy="1226724"/>
          </a:xfrm>
          <a:prstGeom prst="rect">
            <a:avLst/>
          </a:prstGeom>
        </p:spPr>
      </p:pic>
    </p:spTree>
    <p:extLst>
      <p:ext uri="{BB962C8B-B14F-4D97-AF65-F5344CB8AC3E}">
        <p14:creationId xmlns:p14="http://schemas.microsoft.com/office/powerpoint/2010/main" val="2097292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01FD2-08A9-4306-84EB-CA69C2948B58}"/>
              </a:ext>
            </a:extLst>
          </p:cNvPr>
          <p:cNvSpPr>
            <a:spLocks noGrp="1"/>
          </p:cNvSpPr>
          <p:nvPr>
            <p:ph type="title"/>
          </p:nvPr>
        </p:nvSpPr>
        <p:spPr/>
        <p:txBody>
          <a:bodyPr/>
          <a:lstStyle/>
          <a:p>
            <a:r>
              <a:rPr lang="en-US" dirty="0" err="1"/>
              <a:t>Artsmark</a:t>
            </a:r>
            <a:r>
              <a:rPr lang="en-US" dirty="0"/>
              <a:t> and Theatre Royal Bury</a:t>
            </a:r>
            <a:br>
              <a:rPr lang="en-US" dirty="0"/>
            </a:br>
            <a:r>
              <a:rPr lang="en-US" dirty="0"/>
              <a:t>St Edmunds </a:t>
            </a:r>
            <a:endParaRPr lang="en-GB" dirty="0"/>
          </a:p>
        </p:txBody>
      </p:sp>
      <p:pic>
        <p:nvPicPr>
          <p:cNvPr id="4" name="Content Placeholder 3">
            <a:extLst>
              <a:ext uri="{FF2B5EF4-FFF2-40B4-BE49-F238E27FC236}">
                <a16:creationId xmlns:a16="http://schemas.microsoft.com/office/drawing/2014/main" id="{FA0E09F5-B635-4515-9E98-E7171F384415}"/>
              </a:ext>
            </a:extLst>
          </p:cNvPr>
          <p:cNvPicPr>
            <a:picLocks noGrp="1" noChangeAspect="1"/>
          </p:cNvPicPr>
          <p:nvPr>
            <p:ph idx="1"/>
          </p:nvPr>
        </p:nvPicPr>
        <p:blipFill>
          <a:blip r:embed="rId2"/>
          <a:stretch>
            <a:fillRect/>
          </a:stretch>
        </p:blipFill>
        <p:spPr>
          <a:xfrm>
            <a:off x="10384452" y="5172042"/>
            <a:ext cx="969348" cy="975445"/>
          </a:xfrm>
          <a:prstGeom prst="rect">
            <a:avLst/>
          </a:prstGeom>
        </p:spPr>
      </p:pic>
      <p:sp>
        <p:nvSpPr>
          <p:cNvPr id="3" name="TextBox 2">
            <a:extLst>
              <a:ext uri="{FF2B5EF4-FFF2-40B4-BE49-F238E27FC236}">
                <a16:creationId xmlns:a16="http://schemas.microsoft.com/office/drawing/2014/main" id="{F2FFF1A4-8E93-4943-BF56-0F11E96D6704}"/>
              </a:ext>
            </a:extLst>
          </p:cNvPr>
          <p:cNvSpPr txBox="1"/>
          <p:nvPr/>
        </p:nvSpPr>
        <p:spPr>
          <a:xfrm>
            <a:off x="999241" y="1612367"/>
            <a:ext cx="9247695" cy="4951759"/>
          </a:xfrm>
          <a:prstGeom prst="rect">
            <a:avLst/>
          </a:prstGeom>
          <a:noFill/>
        </p:spPr>
        <p:txBody>
          <a:bodyPr wrap="square" rtlCol="0">
            <a:spAutoFit/>
          </a:bodyPr>
          <a:lstStyle/>
          <a:p>
            <a:r>
              <a:rPr lang="en-US" dirty="0"/>
              <a:t>St Louis holds an </a:t>
            </a:r>
            <a:r>
              <a:rPr lang="en-US" dirty="0" err="1"/>
              <a:t>Artsmark</a:t>
            </a:r>
            <a:r>
              <a:rPr lang="en-US" dirty="0"/>
              <a:t> Silver Award in recognition its work using drama and art to improve writing in school.  </a:t>
            </a:r>
            <a:r>
              <a:rPr lang="en-US" dirty="0" err="1"/>
              <a:t>Artsmark</a:t>
            </a:r>
            <a:r>
              <a:rPr lang="en-US" dirty="0"/>
              <a:t> tell us:</a:t>
            </a:r>
          </a:p>
          <a:p>
            <a:r>
              <a:rPr lang="en-US" dirty="0">
                <a:solidFill>
                  <a:srgbClr val="222222"/>
                </a:solidFill>
                <a:latin typeface="Arial" panose="020B0604020202020204" pitchFamily="34" charset="0"/>
              </a:rPr>
              <a:t>'For its first </a:t>
            </a:r>
            <a:r>
              <a:rPr lang="en-US" dirty="0" err="1">
                <a:solidFill>
                  <a:srgbClr val="222222"/>
                </a:solidFill>
                <a:latin typeface="Arial" panose="020B0604020202020204" pitchFamily="34" charset="0"/>
              </a:rPr>
              <a:t>Artsmark</a:t>
            </a:r>
            <a:r>
              <a:rPr lang="en-US" dirty="0">
                <a:solidFill>
                  <a:srgbClr val="222222"/>
                </a:solidFill>
                <a:latin typeface="Arial" panose="020B0604020202020204" pitchFamily="34" charset="0"/>
              </a:rPr>
              <a:t> journey, St Louis Catholic Primary has focused successfully on the use of the Arts to support developments in the quality of children’s writing, reading and </a:t>
            </a:r>
            <a:r>
              <a:rPr lang="en-US" dirty="0" err="1">
                <a:solidFill>
                  <a:srgbClr val="222222"/>
                </a:solidFill>
                <a:latin typeface="Arial" panose="020B0604020202020204" pitchFamily="34" charset="0"/>
              </a:rPr>
              <a:t>oracy</a:t>
            </a:r>
            <a:r>
              <a:rPr lang="en-US" dirty="0">
                <a:solidFill>
                  <a:srgbClr val="222222"/>
                </a:solidFill>
                <a:latin typeface="Arial" panose="020B0604020202020204" pitchFamily="34" charset="0"/>
              </a:rPr>
              <a:t>. You have built links with the Theatre Royal, Door Step Theatre and Tiny Plays, which have engaged the children and developed their writing skills, with UKS2 even having their scripts performed professionally at the Theatre Royal! There has been an increase in performances in school, supported enthusiastically by parents, and children have been involved in costume and set design. Author visits, writing festivals and links with a local artist to create postcard designs are among the ways that you have promoted reading, with good outcomes. Your use of the Primary Knowledge Curriculum has provided a structured approach to skills progression in Art and DT. You have been mindful of the needs of a growing number of vulnerable children, using Drawing and Talking to support mental health. You use Pupil Premium funding to support access for children from low-income families and you have ensured that the instrumental music teaching you now offer is provided for all, through weekly class lessons provided by a music specialist. Your choir continues to be strong, and you have further plans to develop your music offer. </a:t>
            </a:r>
            <a:endParaRPr lang="en-GB" dirty="0"/>
          </a:p>
        </p:txBody>
      </p:sp>
      <p:pic>
        <p:nvPicPr>
          <p:cNvPr id="6" name="Picture 5">
            <a:extLst>
              <a:ext uri="{FF2B5EF4-FFF2-40B4-BE49-F238E27FC236}">
                <a16:creationId xmlns:a16="http://schemas.microsoft.com/office/drawing/2014/main" id="{FB258891-ECAA-4B6B-8E7C-A8DEB5D5A8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9281" y="293001"/>
            <a:ext cx="3217683" cy="1247242"/>
          </a:xfrm>
          <a:prstGeom prst="rect">
            <a:avLst/>
          </a:prstGeom>
        </p:spPr>
      </p:pic>
    </p:spTree>
    <p:extLst>
      <p:ext uri="{BB962C8B-B14F-4D97-AF65-F5344CB8AC3E}">
        <p14:creationId xmlns:p14="http://schemas.microsoft.com/office/powerpoint/2010/main" val="4271403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51F9D-973C-4A79-BCF7-5DB127B486F5}"/>
              </a:ext>
            </a:extLst>
          </p:cNvPr>
          <p:cNvSpPr>
            <a:spLocks noGrp="1"/>
          </p:cNvSpPr>
          <p:nvPr>
            <p:ph type="title"/>
          </p:nvPr>
        </p:nvSpPr>
        <p:spPr/>
        <p:txBody>
          <a:bodyPr/>
          <a:lstStyle/>
          <a:p>
            <a:r>
              <a:rPr lang="en-US" dirty="0"/>
              <a:t>Young Minds and Show Racism the Red Card </a:t>
            </a:r>
            <a:endParaRPr lang="en-GB" dirty="0"/>
          </a:p>
        </p:txBody>
      </p:sp>
      <p:sp>
        <p:nvSpPr>
          <p:cNvPr id="3" name="Content Placeholder 2">
            <a:extLst>
              <a:ext uri="{FF2B5EF4-FFF2-40B4-BE49-F238E27FC236}">
                <a16:creationId xmlns:a16="http://schemas.microsoft.com/office/drawing/2014/main" id="{03D9C849-3465-482C-8473-8FF2EB0C6DE4}"/>
              </a:ext>
            </a:extLst>
          </p:cNvPr>
          <p:cNvSpPr>
            <a:spLocks noGrp="1"/>
          </p:cNvSpPr>
          <p:nvPr>
            <p:ph sz="half" idx="1"/>
          </p:nvPr>
        </p:nvSpPr>
        <p:spPr>
          <a:xfrm>
            <a:off x="754144" y="1825625"/>
            <a:ext cx="5265656" cy="4886260"/>
          </a:xfrm>
        </p:spPr>
        <p:txBody>
          <a:bodyPr>
            <a:normAutofit fontScale="47500" lnSpcReduction="20000"/>
          </a:bodyPr>
          <a:lstStyle/>
          <a:p>
            <a:pPr marL="0" indent="0">
              <a:buNone/>
            </a:pPr>
            <a:endParaRPr lang="en-US" dirty="0"/>
          </a:p>
          <a:p>
            <a:pPr marL="0" indent="0">
              <a:buNone/>
            </a:pPr>
            <a:endParaRPr lang="en-US" dirty="0"/>
          </a:p>
          <a:p>
            <a:pPr marL="0" indent="0">
              <a:buNone/>
            </a:pPr>
            <a:endParaRPr lang="en-US" dirty="0"/>
          </a:p>
          <a:p>
            <a:pPr marL="0" indent="0">
              <a:buNone/>
            </a:pPr>
            <a:r>
              <a:rPr lang="en-US" sz="3800" dirty="0"/>
              <a:t>Young Minds </a:t>
            </a:r>
          </a:p>
          <a:p>
            <a:pPr marL="0" indent="0">
              <a:buNone/>
            </a:pPr>
            <a:r>
              <a:rPr lang="en-US" sz="3800" dirty="0"/>
              <a:t>Each year, children fund raise for this charity and we focus on mental wellbeing using many resources provided by this </a:t>
            </a:r>
            <a:r>
              <a:rPr lang="en-US" sz="3800" dirty="0" err="1"/>
              <a:t>organisation</a:t>
            </a:r>
            <a:r>
              <a:rPr lang="en-US" sz="3800" dirty="0"/>
              <a:t>. We </a:t>
            </a:r>
            <a:r>
              <a:rPr lang="en-US" sz="3800" dirty="0" err="1"/>
              <a:t>recognise</a:t>
            </a:r>
            <a:r>
              <a:rPr lang="en-US" sz="3800" dirty="0"/>
              <a:t> the importance of good mental health for children and their families. </a:t>
            </a:r>
          </a:p>
          <a:p>
            <a:pPr marL="0" indent="0">
              <a:buNone/>
            </a:pPr>
            <a:r>
              <a:rPr lang="en-US" sz="3800" dirty="0"/>
              <a:t>Young Minds provide young people with tools to look after their mental health. Their website is full of </a:t>
            </a:r>
            <a:r>
              <a:rPr lang="en-US" sz="3800" u="sng" dirty="0">
                <a:hlinkClick r:id="rId2" tooltip="Find help">
                  <a:extLst>
                    <a:ext uri="{A12FA001-AC4F-418D-AE19-62706E023703}">
                      <ahyp:hlinkClr xmlns:ahyp="http://schemas.microsoft.com/office/drawing/2018/hyperlinkcolor" val="tx"/>
                    </a:ext>
                  </a:extLst>
                </a:hlinkClick>
              </a:rPr>
              <a:t>advice and information</a:t>
            </a:r>
            <a:r>
              <a:rPr lang="en-US" sz="3800" dirty="0"/>
              <a:t> on what to do if you're struggling with how you feel. They empower parents and adults who work with young people, to be the best support they can be to the young people in their lives. And they give young people the space and confidence to get their voices heard and change the world we live in. Together, we can create a world where no young person feels alone with their mental health.</a:t>
            </a:r>
          </a:p>
          <a:p>
            <a:pPr marL="0" indent="0">
              <a:buNone/>
            </a:pPr>
            <a:r>
              <a:rPr lang="en-US" sz="3800" dirty="0">
                <a:solidFill>
                  <a:srgbClr val="555454"/>
                </a:solidFill>
                <a:latin typeface="Lato"/>
              </a:rPr>
              <a:t> </a:t>
            </a:r>
          </a:p>
          <a:p>
            <a:pPr marL="0" indent="0">
              <a:buNone/>
            </a:pPr>
            <a:endParaRPr lang="en-US" dirty="0"/>
          </a:p>
          <a:p>
            <a:pPr marL="0" indent="0">
              <a:buNone/>
            </a:pPr>
            <a:endParaRPr lang="en-GB" dirty="0"/>
          </a:p>
        </p:txBody>
      </p:sp>
      <p:sp>
        <p:nvSpPr>
          <p:cNvPr id="4" name="Content Placeholder 3">
            <a:extLst>
              <a:ext uri="{FF2B5EF4-FFF2-40B4-BE49-F238E27FC236}">
                <a16:creationId xmlns:a16="http://schemas.microsoft.com/office/drawing/2014/main" id="{B44B698E-5C99-48A2-AA39-76BFDD760A6D}"/>
              </a:ext>
            </a:extLst>
          </p:cNvPr>
          <p:cNvSpPr>
            <a:spLocks noGrp="1"/>
          </p:cNvSpPr>
          <p:nvPr>
            <p:ph sz="half" idx="2"/>
          </p:nvPr>
        </p:nvSpPr>
        <p:spPr>
          <a:xfrm>
            <a:off x="6172202" y="1825625"/>
            <a:ext cx="5181598" cy="4801418"/>
          </a:xfrm>
        </p:spPr>
        <p:txBody>
          <a:bodyPr>
            <a:normAutofit fontScale="47500" lnSpcReduction="20000"/>
          </a:bodyPr>
          <a:lstStyle/>
          <a:p>
            <a:pPr marL="0" indent="0">
              <a:buNone/>
            </a:pPr>
            <a:r>
              <a:rPr lang="en-US" sz="3800" dirty="0"/>
              <a:t>Show Racism the Red Card </a:t>
            </a:r>
          </a:p>
          <a:p>
            <a:pPr marL="0" indent="0">
              <a:buNone/>
            </a:pPr>
            <a:r>
              <a:rPr lang="en-US" sz="3800" dirty="0">
                <a:solidFill>
                  <a:srgbClr val="000000"/>
                </a:solidFill>
              </a:rPr>
              <a:t>From its launch in 1990 to this day </a:t>
            </a:r>
            <a:r>
              <a:rPr lang="en-US" sz="3800" dirty="0" err="1">
                <a:solidFill>
                  <a:srgbClr val="000000"/>
                </a:solidFill>
              </a:rPr>
              <a:t>SRtRC</a:t>
            </a:r>
            <a:r>
              <a:rPr lang="en-US" sz="3800" dirty="0">
                <a:solidFill>
                  <a:srgbClr val="000000"/>
                </a:solidFill>
              </a:rPr>
              <a:t> continues to </a:t>
            </a:r>
            <a:r>
              <a:rPr lang="en-US" sz="3800" dirty="0" err="1">
                <a:solidFill>
                  <a:srgbClr val="000000"/>
                </a:solidFill>
              </a:rPr>
              <a:t>utilise</a:t>
            </a:r>
            <a:r>
              <a:rPr lang="en-US" sz="3800" dirty="0">
                <a:solidFill>
                  <a:srgbClr val="000000"/>
                </a:solidFill>
              </a:rPr>
              <a:t> the high-profile status of football and football players to help tackle racism in society and has also expanded into other sports and involved other personalities. The majority of the campaign’s work involves the delivery of educational workshops to young people and adults in schools, workplaces and at events held in football stadiums. Across the UK, </a:t>
            </a:r>
            <a:r>
              <a:rPr lang="en-US" sz="3800" dirty="0" err="1">
                <a:solidFill>
                  <a:srgbClr val="000000"/>
                </a:solidFill>
              </a:rPr>
              <a:t>SRtRC</a:t>
            </a:r>
            <a:r>
              <a:rPr lang="en-US" sz="3800" dirty="0">
                <a:solidFill>
                  <a:srgbClr val="000000"/>
                </a:solidFill>
              </a:rPr>
              <a:t> provides educational sessions to more than 50,000 individuals per year, along with hosting the UK’s largest equalities themed School Competition. In 2023, </a:t>
            </a:r>
            <a:r>
              <a:rPr lang="en-US" sz="3800" dirty="0" err="1">
                <a:solidFill>
                  <a:srgbClr val="000000"/>
                </a:solidFill>
              </a:rPr>
              <a:t>SRtRC</a:t>
            </a:r>
            <a:r>
              <a:rPr lang="en-US" sz="3800" dirty="0">
                <a:solidFill>
                  <a:srgbClr val="000000"/>
                </a:solidFill>
              </a:rPr>
              <a:t> has surpassed the landmark milestone of engaging 1 million people in these </a:t>
            </a:r>
            <a:r>
              <a:rPr lang="en-US" sz="3800" dirty="0" err="1">
                <a:solidFill>
                  <a:srgbClr val="000000"/>
                </a:solidFill>
              </a:rPr>
              <a:t>programmes</a:t>
            </a:r>
            <a:r>
              <a:rPr lang="en-US" sz="3800" dirty="0">
                <a:solidFill>
                  <a:srgbClr val="000000"/>
                </a:solidFill>
              </a:rPr>
              <a:t>.</a:t>
            </a:r>
          </a:p>
          <a:p>
            <a:pPr marL="0" indent="0">
              <a:buNone/>
            </a:pPr>
            <a:r>
              <a:rPr lang="en-US" sz="3800" dirty="0">
                <a:solidFill>
                  <a:srgbClr val="000000"/>
                </a:solidFill>
              </a:rPr>
              <a:t>School supports this charity in annual fundraising. We work to teach children that that all racism should be challenged by everyone.  </a:t>
            </a:r>
          </a:p>
          <a:p>
            <a:pPr marL="0" indent="0">
              <a:buNone/>
            </a:pPr>
            <a:endParaRPr lang="en-GB" dirty="0"/>
          </a:p>
        </p:txBody>
      </p:sp>
      <p:pic>
        <p:nvPicPr>
          <p:cNvPr id="5" name="Picture 4">
            <a:extLst>
              <a:ext uri="{FF2B5EF4-FFF2-40B4-BE49-F238E27FC236}">
                <a16:creationId xmlns:a16="http://schemas.microsoft.com/office/drawing/2014/main" id="{14E3716B-C29D-46AD-9292-F4ECA1A7B875}"/>
              </a:ext>
            </a:extLst>
          </p:cNvPr>
          <p:cNvPicPr>
            <a:picLocks noChangeAspect="1"/>
          </p:cNvPicPr>
          <p:nvPr/>
        </p:nvPicPr>
        <p:blipFill>
          <a:blip r:embed="rId3"/>
          <a:stretch>
            <a:fillRect/>
          </a:stretch>
        </p:blipFill>
        <p:spPr>
          <a:xfrm>
            <a:off x="10530755" y="5199161"/>
            <a:ext cx="975445" cy="975445"/>
          </a:xfrm>
          <a:prstGeom prst="rect">
            <a:avLst/>
          </a:prstGeom>
        </p:spPr>
      </p:pic>
      <p:pic>
        <p:nvPicPr>
          <p:cNvPr id="6" name="Picture 5">
            <a:extLst>
              <a:ext uri="{FF2B5EF4-FFF2-40B4-BE49-F238E27FC236}">
                <a16:creationId xmlns:a16="http://schemas.microsoft.com/office/drawing/2014/main" id="{5B98B86A-384C-4AD4-9368-46CEF708C36D}"/>
              </a:ext>
            </a:extLst>
          </p:cNvPr>
          <p:cNvPicPr>
            <a:picLocks noChangeAspect="1"/>
          </p:cNvPicPr>
          <p:nvPr/>
        </p:nvPicPr>
        <p:blipFill>
          <a:blip r:embed="rId4"/>
          <a:stretch>
            <a:fillRect/>
          </a:stretch>
        </p:blipFill>
        <p:spPr>
          <a:xfrm>
            <a:off x="3602333" y="1904303"/>
            <a:ext cx="2133785" cy="823031"/>
          </a:xfrm>
          <a:prstGeom prst="rect">
            <a:avLst/>
          </a:prstGeom>
        </p:spPr>
      </p:pic>
      <p:pic>
        <p:nvPicPr>
          <p:cNvPr id="7" name="Picture 6">
            <a:extLst>
              <a:ext uri="{FF2B5EF4-FFF2-40B4-BE49-F238E27FC236}">
                <a16:creationId xmlns:a16="http://schemas.microsoft.com/office/drawing/2014/main" id="{228BB193-3560-4D0A-B1FA-8E05FFC7BAF9}"/>
              </a:ext>
            </a:extLst>
          </p:cNvPr>
          <p:cNvPicPr>
            <a:picLocks noChangeAspect="1"/>
          </p:cNvPicPr>
          <p:nvPr/>
        </p:nvPicPr>
        <p:blipFill>
          <a:blip r:embed="rId5"/>
          <a:stretch>
            <a:fillRect/>
          </a:stretch>
        </p:blipFill>
        <p:spPr>
          <a:xfrm>
            <a:off x="6266990" y="5564900"/>
            <a:ext cx="3543607" cy="403895"/>
          </a:xfrm>
          <a:prstGeom prst="rect">
            <a:avLst/>
          </a:prstGeom>
        </p:spPr>
      </p:pic>
    </p:spTree>
    <p:extLst>
      <p:ext uri="{BB962C8B-B14F-4D97-AF65-F5344CB8AC3E}">
        <p14:creationId xmlns:p14="http://schemas.microsoft.com/office/powerpoint/2010/main" val="4007554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FFCF6-7E52-415E-97CE-BD00296D380B}"/>
              </a:ext>
            </a:extLst>
          </p:cNvPr>
          <p:cNvSpPr>
            <a:spLocks noGrp="1"/>
          </p:cNvSpPr>
          <p:nvPr>
            <p:ph type="title"/>
          </p:nvPr>
        </p:nvSpPr>
        <p:spPr/>
        <p:txBody>
          <a:bodyPr/>
          <a:lstStyle/>
          <a:p>
            <a:r>
              <a:rPr lang="en-US" dirty="0"/>
              <a:t>Live Simply Award </a:t>
            </a:r>
            <a:endParaRPr lang="en-GB" dirty="0"/>
          </a:p>
        </p:txBody>
      </p:sp>
      <p:pic>
        <p:nvPicPr>
          <p:cNvPr id="4" name="Content Placeholder 3">
            <a:extLst>
              <a:ext uri="{FF2B5EF4-FFF2-40B4-BE49-F238E27FC236}">
                <a16:creationId xmlns:a16="http://schemas.microsoft.com/office/drawing/2014/main" id="{B234E072-1CFC-4C10-AD5A-4ED3E49B332A}"/>
              </a:ext>
            </a:extLst>
          </p:cNvPr>
          <p:cNvPicPr>
            <a:picLocks noGrp="1" noChangeAspect="1"/>
          </p:cNvPicPr>
          <p:nvPr>
            <p:ph idx="1"/>
          </p:nvPr>
        </p:nvPicPr>
        <p:blipFill>
          <a:blip r:embed="rId2"/>
          <a:stretch>
            <a:fillRect/>
          </a:stretch>
        </p:blipFill>
        <p:spPr>
          <a:xfrm>
            <a:off x="10488126" y="5297547"/>
            <a:ext cx="969348" cy="975445"/>
          </a:xfrm>
          <a:prstGeom prst="rect">
            <a:avLst/>
          </a:prstGeom>
        </p:spPr>
      </p:pic>
      <p:sp>
        <p:nvSpPr>
          <p:cNvPr id="3" name="TextBox 2">
            <a:extLst>
              <a:ext uri="{FF2B5EF4-FFF2-40B4-BE49-F238E27FC236}">
                <a16:creationId xmlns:a16="http://schemas.microsoft.com/office/drawing/2014/main" id="{5956FD04-5295-4F23-B0C8-D292CD91DF67}"/>
              </a:ext>
            </a:extLst>
          </p:cNvPr>
          <p:cNvSpPr txBox="1"/>
          <p:nvPr/>
        </p:nvSpPr>
        <p:spPr>
          <a:xfrm>
            <a:off x="970961" y="1762812"/>
            <a:ext cx="9332536" cy="3970318"/>
          </a:xfrm>
          <a:prstGeom prst="rect">
            <a:avLst/>
          </a:prstGeom>
          <a:noFill/>
        </p:spPr>
        <p:txBody>
          <a:bodyPr wrap="square" rtlCol="0">
            <a:spAutoFit/>
          </a:bodyPr>
          <a:lstStyle/>
          <a:p>
            <a:r>
              <a:rPr lang="en-US" dirty="0"/>
              <a:t>The </a:t>
            </a:r>
            <a:r>
              <a:rPr lang="en-US" b="1" dirty="0" err="1"/>
              <a:t>Live</a:t>
            </a:r>
            <a:r>
              <a:rPr lang="en-US" dirty="0" err="1"/>
              <a:t>Simply</a:t>
            </a:r>
            <a:r>
              <a:rPr lang="en-US" dirty="0"/>
              <a:t> award is an opportunity for Catholic communities – parishes, schools, religious orders and chaplaincies – to answer the call for us to care for our common home and stand in solidarity with our sisters and brothers around the world.</a:t>
            </a:r>
            <a:r>
              <a:rPr lang="en-US" dirty="0">
                <a:solidFill>
                  <a:srgbClr val="212544"/>
                </a:solidFill>
                <a:latin typeface="Montserrat"/>
              </a:rPr>
              <a:t> The </a:t>
            </a:r>
            <a:r>
              <a:rPr lang="en-US" b="1" dirty="0" err="1">
                <a:solidFill>
                  <a:srgbClr val="212544"/>
                </a:solidFill>
                <a:latin typeface="Montserrat"/>
              </a:rPr>
              <a:t>Live</a:t>
            </a:r>
            <a:r>
              <a:rPr lang="en-US" dirty="0" err="1">
                <a:solidFill>
                  <a:srgbClr val="212544"/>
                </a:solidFill>
                <a:latin typeface="Montserrat"/>
              </a:rPr>
              <a:t>Simply</a:t>
            </a:r>
            <a:r>
              <a:rPr lang="en-US" dirty="0">
                <a:solidFill>
                  <a:srgbClr val="212544"/>
                </a:solidFill>
                <a:latin typeface="Montserrat"/>
              </a:rPr>
              <a:t> award is a scheme for communities and schools who can show how they have been living:</a:t>
            </a:r>
          </a:p>
          <a:p>
            <a:pPr>
              <a:buFont typeface="Arial" panose="020B0604020202020204" pitchFamily="34" charset="0"/>
              <a:buChar char="•"/>
            </a:pPr>
            <a:r>
              <a:rPr lang="en-US" dirty="0">
                <a:solidFill>
                  <a:srgbClr val="212544"/>
                </a:solidFill>
                <a:latin typeface="Montserrat"/>
              </a:rPr>
              <a:t>simply</a:t>
            </a:r>
          </a:p>
          <a:p>
            <a:pPr>
              <a:buFont typeface="Arial" panose="020B0604020202020204" pitchFamily="34" charset="0"/>
              <a:buChar char="•"/>
            </a:pPr>
            <a:r>
              <a:rPr lang="en-US" dirty="0">
                <a:solidFill>
                  <a:srgbClr val="212544"/>
                </a:solidFill>
                <a:latin typeface="Montserrat"/>
              </a:rPr>
              <a:t>sustainably with creation</a:t>
            </a:r>
          </a:p>
          <a:p>
            <a:pPr>
              <a:buFont typeface="Arial" panose="020B0604020202020204" pitchFamily="34" charset="0"/>
              <a:buChar char="•"/>
            </a:pPr>
            <a:r>
              <a:rPr lang="en-US" dirty="0">
                <a:solidFill>
                  <a:srgbClr val="212544"/>
                </a:solidFill>
                <a:latin typeface="Montserrat"/>
              </a:rPr>
              <a:t>in solidarity with people living in poverty.</a:t>
            </a:r>
          </a:p>
          <a:p>
            <a:r>
              <a:rPr lang="en-US" dirty="0">
                <a:solidFill>
                  <a:srgbClr val="212544"/>
                </a:solidFill>
                <a:latin typeface="Montserrat"/>
              </a:rPr>
              <a:t>The award celebrates what we have already done and inspires us to do more. It helps our school  community live, not just more simply, but also more fully.</a:t>
            </a:r>
          </a:p>
          <a:p>
            <a:r>
              <a:rPr lang="en-US" dirty="0">
                <a:solidFill>
                  <a:srgbClr val="212544"/>
                </a:solidFill>
                <a:latin typeface="Montserrat"/>
              </a:rPr>
              <a:t>Our school's actions will impact our global family, our local community and our school community as we reflect the teachings of </a:t>
            </a:r>
            <a:r>
              <a:rPr lang="en-US" dirty="0" err="1">
                <a:solidFill>
                  <a:srgbClr val="212544"/>
                </a:solidFill>
                <a:latin typeface="Montserrat"/>
              </a:rPr>
              <a:t>Laudato</a:t>
            </a:r>
            <a:r>
              <a:rPr lang="en-US" dirty="0">
                <a:solidFill>
                  <a:srgbClr val="212544"/>
                </a:solidFill>
                <a:latin typeface="Montserrat"/>
              </a:rPr>
              <a:t> Si’ and Catholic Social Teaching along our journey.</a:t>
            </a:r>
          </a:p>
          <a:p>
            <a:r>
              <a:rPr lang="en-US" dirty="0">
                <a:solidFill>
                  <a:srgbClr val="212544"/>
                </a:solidFill>
                <a:latin typeface="Montserrat"/>
              </a:rPr>
              <a:t>We are beginning our journey but recognize that through our wider work, we are already meeting some of the criteria set out to achieve the award. </a:t>
            </a:r>
          </a:p>
          <a:p>
            <a:endParaRPr lang="en-GB" dirty="0"/>
          </a:p>
        </p:txBody>
      </p:sp>
      <p:pic>
        <p:nvPicPr>
          <p:cNvPr id="5" name="Picture 4">
            <a:extLst>
              <a:ext uri="{FF2B5EF4-FFF2-40B4-BE49-F238E27FC236}">
                <a16:creationId xmlns:a16="http://schemas.microsoft.com/office/drawing/2014/main" id="{CA1A9C42-6148-49E5-9346-DD92B316490D}"/>
              </a:ext>
            </a:extLst>
          </p:cNvPr>
          <p:cNvPicPr>
            <a:picLocks noChangeAspect="1"/>
          </p:cNvPicPr>
          <p:nvPr/>
        </p:nvPicPr>
        <p:blipFill>
          <a:blip r:embed="rId3"/>
          <a:stretch>
            <a:fillRect/>
          </a:stretch>
        </p:blipFill>
        <p:spPr>
          <a:xfrm>
            <a:off x="7062371" y="477560"/>
            <a:ext cx="2968314" cy="1249190"/>
          </a:xfrm>
          <a:prstGeom prst="rect">
            <a:avLst/>
          </a:prstGeom>
        </p:spPr>
      </p:pic>
    </p:spTree>
    <p:extLst>
      <p:ext uri="{BB962C8B-B14F-4D97-AF65-F5344CB8AC3E}">
        <p14:creationId xmlns:p14="http://schemas.microsoft.com/office/powerpoint/2010/main" val="4924462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9EA38-2791-45E9-9D1C-B146CDEF9BF6}"/>
              </a:ext>
            </a:extLst>
          </p:cNvPr>
          <p:cNvSpPr>
            <a:spLocks noGrp="1"/>
          </p:cNvSpPr>
          <p:nvPr>
            <p:ph type="title"/>
          </p:nvPr>
        </p:nvSpPr>
        <p:spPr/>
        <p:txBody>
          <a:bodyPr/>
          <a:lstStyle/>
          <a:p>
            <a:r>
              <a:rPr lang="en-US" dirty="0"/>
              <a:t>International Down’s Syndrome Day and Open Door Food Bank </a:t>
            </a:r>
            <a:endParaRPr lang="en-GB" dirty="0"/>
          </a:p>
        </p:txBody>
      </p:sp>
      <p:sp>
        <p:nvSpPr>
          <p:cNvPr id="3" name="Content Placeholder 2">
            <a:extLst>
              <a:ext uri="{FF2B5EF4-FFF2-40B4-BE49-F238E27FC236}">
                <a16:creationId xmlns:a16="http://schemas.microsoft.com/office/drawing/2014/main" id="{DAE624CB-8A9C-400D-8194-3AD1926F885B}"/>
              </a:ext>
            </a:extLst>
          </p:cNvPr>
          <p:cNvSpPr>
            <a:spLocks noGrp="1"/>
          </p:cNvSpPr>
          <p:nvPr>
            <p:ph sz="half" idx="1"/>
          </p:nvPr>
        </p:nvSpPr>
        <p:spPr/>
        <p:txBody>
          <a:bodyPr>
            <a:normAutofit lnSpcReduction="10000"/>
          </a:bodyPr>
          <a:lstStyle/>
          <a:p>
            <a:pPr marL="0" indent="0">
              <a:buNone/>
            </a:pPr>
            <a:r>
              <a:rPr lang="en-US" dirty="0"/>
              <a:t>St Louis children are fundraising for a Down’s Syndrome charity because children in school have siblings and other family members with Down’s Syndrome. The money raised is helping Riverwalk to build a hydrotherapy pool for its pupils. </a:t>
            </a:r>
          </a:p>
          <a:p>
            <a:pPr marL="0" indent="0">
              <a:buNone/>
            </a:pPr>
            <a:endParaRPr lang="en-GB" dirty="0"/>
          </a:p>
        </p:txBody>
      </p:sp>
      <p:sp>
        <p:nvSpPr>
          <p:cNvPr id="4" name="Content Placeholder 3">
            <a:extLst>
              <a:ext uri="{FF2B5EF4-FFF2-40B4-BE49-F238E27FC236}">
                <a16:creationId xmlns:a16="http://schemas.microsoft.com/office/drawing/2014/main" id="{37303F77-20BA-4F9F-80A2-A6DEAAF45866}"/>
              </a:ext>
            </a:extLst>
          </p:cNvPr>
          <p:cNvSpPr>
            <a:spLocks noGrp="1"/>
          </p:cNvSpPr>
          <p:nvPr>
            <p:ph sz="half" idx="2"/>
          </p:nvPr>
        </p:nvSpPr>
        <p:spPr/>
        <p:txBody>
          <a:bodyPr>
            <a:normAutofit lnSpcReduction="10000"/>
          </a:bodyPr>
          <a:lstStyle/>
          <a:p>
            <a:pPr marL="0" indent="0">
              <a:buNone/>
            </a:pPr>
            <a:r>
              <a:rPr lang="en-US" dirty="0"/>
              <a:t>Open Door </a:t>
            </a:r>
          </a:p>
          <a:p>
            <a:pPr marL="0" indent="0">
              <a:buNone/>
            </a:pPr>
            <a:r>
              <a:rPr lang="en-US" dirty="0">
                <a:solidFill>
                  <a:srgbClr val="394D55"/>
                </a:solidFill>
                <a:latin typeface="Karla"/>
              </a:rPr>
              <a:t>Newmarket Open Door is a charity that was formed from a Churches Together initiative when a group of people wanted to do something more about homelessness in the district. One person made the first donation of a five-pound note and Open Door was born. St Louis collect food for Open Door at Harvest Festival time and throughout the year. </a:t>
            </a:r>
            <a:endParaRPr lang="en-GB" dirty="0"/>
          </a:p>
        </p:txBody>
      </p:sp>
      <p:pic>
        <p:nvPicPr>
          <p:cNvPr id="5" name="Picture 4">
            <a:extLst>
              <a:ext uri="{FF2B5EF4-FFF2-40B4-BE49-F238E27FC236}">
                <a16:creationId xmlns:a16="http://schemas.microsoft.com/office/drawing/2014/main" id="{A7D3C466-B7B3-42EC-9AE2-C437C53E431B}"/>
              </a:ext>
            </a:extLst>
          </p:cNvPr>
          <p:cNvPicPr>
            <a:picLocks noChangeAspect="1"/>
          </p:cNvPicPr>
          <p:nvPr/>
        </p:nvPicPr>
        <p:blipFill>
          <a:blip r:embed="rId2"/>
          <a:stretch>
            <a:fillRect/>
          </a:stretch>
        </p:blipFill>
        <p:spPr>
          <a:xfrm>
            <a:off x="838200" y="5090787"/>
            <a:ext cx="1242168" cy="937341"/>
          </a:xfrm>
          <a:prstGeom prst="rect">
            <a:avLst/>
          </a:prstGeom>
        </p:spPr>
      </p:pic>
      <p:pic>
        <p:nvPicPr>
          <p:cNvPr id="6" name="Picture 5">
            <a:extLst>
              <a:ext uri="{FF2B5EF4-FFF2-40B4-BE49-F238E27FC236}">
                <a16:creationId xmlns:a16="http://schemas.microsoft.com/office/drawing/2014/main" id="{61EBF21E-7183-4818-8D95-9E1111514DCA}"/>
              </a:ext>
            </a:extLst>
          </p:cNvPr>
          <p:cNvPicPr>
            <a:picLocks noChangeAspect="1"/>
          </p:cNvPicPr>
          <p:nvPr/>
        </p:nvPicPr>
        <p:blipFill>
          <a:blip r:embed="rId3"/>
          <a:stretch>
            <a:fillRect/>
          </a:stretch>
        </p:blipFill>
        <p:spPr>
          <a:xfrm>
            <a:off x="2843879" y="4666267"/>
            <a:ext cx="1694805" cy="1935224"/>
          </a:xfrm>
          <a:prstGeom prst="rect">
            <a:avLst/>
          </a:prstGeom>
        </p:spPr>
      </p:pic>
      <p:pic>
        <p:nvPicPr>
          <p:cNvPr id="7" name="Picture 6">
            <a:extLst>
              <a:ext uri="{FF2B5EF4-FFF2-40B4-BE49-F238E27FC236}">
                <a16:creationId xmlns:a16="http://schemas.microsoft.com/office/drawing/2014/main" id="{A3B6A212-A8D7-46A0-B5FC-53351D456FEA}"/>
              </a:ext>
            </a:extLst>
          </p:cNvPr>
          <p:cNvPicPr>
            <a:picLocks noChangeAspect="1"/>
          </p:cNvPicPr>
          <p:nvPr/>
        </p:nvPicPr>
        <p:blipFill>
          <a:blip r:embed="rId4"/>
          <a:stretch>
            <a:fillRect/>
          </a:stretch>
        </p:blipFill>
        <p:spPr>
          <a:xfrm>
            <a:off x="8097623" y="1204469"/>
            <a:ext cx="2567539" cy="772534"/>
          </a:xfrm>
          <a:prstGeom prst="rect">
            <a:avLst/>
          </a:prstGeom>
        </p:spPr>
      </p:pic>
      <p:pic>
        <p:nvPicPr>
          <p:cNvPr id="8" name="Picture 7">
            <a:extLst>
              <a:ext uri="{FF2B5EF4-FFF2-40B4-BE49-F238E27FC236}">
                <a16:creationId xmlns:a16="http://schemas.microsoft.com/office/drawing/2014/main" id="{E077B6D6-9A82-4769-BCDE-9158C1770DC6}"/>
              </a:ext>
            </a:extLst>
          </p:cNvPr>
          <p:cNvPicPr>
            <a:picLocks noChangeAspect="1"/>
          </p:cNvPicPr>
          <p:nvPr/>
        </p:nvPicPr>
        <p:blipFill>
          <a:blip r:embed="rId5"/>
          <a:stretch>
            <a:fillRect/>
          </a:stretch>
        </p:blipFill>
        <p:spPr>
          <a:xfrm>
            <a:off x="10530755" y="5201518"/>
            <a:ext cx="975445" cy="975445"/>
          </a:xfrm>
          <a:prstGeom prst="rect">
            <a:avLst/>
          </a:prstGeom>
        </p:spPr>
      </p:pic>
    </p:spTree>
    <p:extLst>
      <p:ext uri="{BB962C8B-B14F-4D97-AF65-F5344CB8AC3E}">
        <p14:creationId xmlns:p14="http://schemas.microsoft.com/office/powerpoint/2010/main" val="39479448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A7A98-B785-4409-BA19-3F080B4F3BA4}"/>
              </a:ext>
            </a:extLst>
          </p:cNvPr>
          <p:cNvSpPr>
            <a:spLocks noGrp="1"/>
          </p:cNvSpPr>
          <p:nvPr>
            <p:ph type="title"/>
          </p:nvPr>
        </p:nvSpPr>
        <p:spPr/>
        <p:txBody>
          <a:bodyPr/>
          <a:lstStyle/>
          <a:p>
            <a:r>
              <a:rPr lang="en-US" dirty="0"/>
              <a:t>Holiday Activities and Food </a:t>
            </a:r>
            <a:r>
              <a:rPr lang="en-US" dirty="0" err="1"/>
              <a:t>Programme</a:t>
            </a:r>
            <a:r>
              <a:rPr lang="en-US" dirty="0"/>
              <a:t> (HAF)</a:t>
            </a:r>
            <a:endParaRPr lang="en-GB" dirty="0"/>
          </a:p>
        </p:txBody>
      </p:sp>
      <p:pic>
        <p:nvPicPr>
          <p:cNvPr id="4" name="Content Placeholder 3">
            <a:extLst>
              <a:ext uri="{FF2B5EF4-FFF2-40B4-BE49-F238E27FC236}">
                <a16:creationId xmlns:a16="http://schemas.microsoft.com/office/drawing/2014/main" id="{FC23DF8D-6888-42C1-95A9-33654A29C381}"/>
              </a:ext>
            </a:extLst>
          </p:cNvPr>
          <p:cNvPicPr>
            <a:picLocks noGrp="1" noChangeAspect="1"/>
          </p:cNvPicPr>
          <p:nvPr>
            <p:ph idx="1"/>
          </p:nvPr>
        </p:nvPicPr>
        <p:blipFill>
          <a:blip r:embed="rId2"/>
          <a:stretch>
            <a:fillRect/>
          </a:stretch>
        </p:blipFill>
        <p:spPr>
          <a:xfrm>
            <a:off x="10595702" y="5369265"/>
            <a:ext cx="969348" cy="975445"/>
          </a:xfrm>
          <a:prstGeom prst="rect">
            <a:avLst/>
          </a:prstGeom>
        </p:spPr>
      </p:pic>
      <p:sp>
        <p:nvSpPr>
          <p:cNvPr id="5" name="TextBox 4">
            <a:extLst>
              <a:ext uri="{FF2B5EF4-FFF2-40B4-BE49-F238E27FC236}">
                <a16:creationId xmlns:a16="http://schemas.microsoft.com/office/drawing/2014/main" id="{DFF34EBC-212F-4EC6-B1CD-DE5C190DC99C}"/>
              </a:ext>
            </a:extLst>
          </p:cNvPr>
          <p:cNvSpPr txBox="1"/>
          <p:nvPr/>
        </p:nvSpPr>
        <p:spPr>
          <a:xfrm>
            <a:off x="1027522" y="1690688"/>
            <a:ext cx="9370243" cy="4247317"/>
          </a:xfrm>
          <a:prstGeom prst="rect">
            <a:avLst/>
          </a:prstGeom>
          <a:noFill/>
        </p:spPr>
        <p:txBody>
          <a:bodyPr wrap="square" rtlCol="0">
            <a:spAutoFit/>
          </a:bodyPr>
          <a:lstStyle/>
          <a:p>
            <a:r>
              <a:rPr lang="en-US" dirty="0"/>
              <a:t>Our school site is used during the holidays to provide activities and food to families free of charge through the HAF </a:t>
            </a:r>
            <a:r>
              <a:rPr lang="en-US" dirty="0" err="1"/>
              <a:t>programme</a:t>
            </a:r>
            <a:r>
              <a:rPr lang="en-US" dirty="0"/>
              <a:t>. The </a:t>
            </a:r>
            <a:r>
              <a:rPr lang="en-US" dirty="0" err="1"/>
              <a:t>programme</a:t>
            </a:r>
            <a:r>
              <a:rPr lang="en-US" dirty="0"/>
              <a:t> provides healthy meals, enriching activities, and free childcare places to children from low-income families, benefiting their health, wellbeing and learning.</a:t>
            </a:r>
          </a:p>
          <a:p>
            <a:r>
              <a:rPr lang="en-US" dirty="0"/>
              <a:t>Since 2022, the HAF </a:t>
            </a:r>
            <a:r>
              <a:rPr lang="en-US" dirty="0" err="1"/>
              <a:t>programme</a:t>
            </a:r>
            <a:r>
              <a:rPr lang="en-US" dirty="0"/>
              <a:t> has provided children in school HAF days. The expansion of the </a:t>
            </a:r>
            <a:r>
              <a:rPr lang="en-US" dirty="0" err="1"/>
              <a:t>programme</a:t>
            </a:r>
            <a:r>
              <a:rPr lang="en-US" dirty="0"/>
              <a:t> year-on-year has meant an increasing offer to children. </a:t>
            </a:r>
          </a:p>
          <a:p>
            <a:r>
              <a:rPr lang="en-US" dirty="0"/>
              <a:t>The </a:t>
            </a:r>
            <a:r>
              <a:rPr lang="en-US" dirty="0" err="1"/>
              <a:t>programme</a:t>
            </a:r>
            <a:r>
              <a:rPr lang="en-US" dirty="0"/>
              <a:t>, though aimed at children in receipt of benefits related free school meals (FSM) is not exclusively for them and Young </a:t>
            </a:r>
            <a:r>
              <a:rPr lang="en-US" dirty="0" err="1"/>
              <a:t>Carers</a:t>
            </a:r>
            <a:r>
              <a:rPr lang="en-US" dirty="0"/>
              <a:t> benefit too. Premier Education deliver the </a:t>
            </a:r>
            <a:r>
              <a:rPr lang="en-US" dirty="0" err="1"/>
              <a:t>programme</a:t>
            </a:r>
            <a:r>
              <a:rPr lang="en-US" dirty="0"/>
              <a:t> on our site through funding from West Suffolk Council. They receive the funding from Government. </a:t>
            </a:r>
          </a:p>
          <a:p>
            <a:r>
              <a:rPr lang="en-US" dirty="0"/>
              <a:t>				In 2024, we partnered with </a:t>
            </a:r>
            <a:r>
              <a:rPr lang="en-US" dirty="0" err="1"/>
              <a:t>Abbeycroft</a:t>
            </a:r>
            <a:r>
              <a:rPr lang="en-US" dirty="0"/>
              <a:t> Outdoor to offer a 					cooking club to families in receipt of benefits. This includes 				a cooking session, a shared meal, </a:t>
            </a:r>
            <a:r>
              <a:rPr lang="en-US" dirty="0" err="1"/>
              <a:t>recope</a:t>
            </a:r>
            <a:r>
              <a:rPr lang="en-US" dirty="0"/>
              <a:t> ideas and a box of 				food to take home for meals over four days. </a:t>
            </a:r>
          </a:p>
          <a:p>
            <a:endParaRPr lang="en-US" dirty="0"/>
          </a:p>
        </p:txBody>
      </p:sp>
      <p:pic>
        <p:nvPicPr>
          <p:cNvPr id="8" name="Picture 7">
            <a:extLst>
              <a:ext uri="{FF2B5EF4-FFF2-40B4-BE49-F238E27FC236}">
                <a16:creationId xmlns:a16="http://schemas.microsoft.com/office/drawing/2014/main" id="{E6BD4339-9EBC-47AA-9F7A-C1BB237D3C94}"/>
              </a:ext>
            </a:extLst>
          </p:cNvPr>
          <p:cNvPicPr>
            <a:picLocks noChangeAspect="1"/>
          </p:cNvPicPr>
          <p:nvPr/>
        </p:nvPicPr>
        <p:blipFill>
          <a:blip r:embed="rId3"/>
          <a:stretch>
            <a:fillRect/>
          </a:stretch>
        </p:blipFill>
        <p:spPr>
          <a:xfrm>
            <a:off x="1027522" y="4531421"/>
            <a:ext cx="3628007" cy="1675688"/>
          </a:xfrm>
          <a:prstGeom prst="rect">
            <a:avLst/>
          </a:prstGeom>
        </p:spPr>
      </p:pic>
    </p:spTree>
    <p:extLst>
      <p:ext uri="{BB962C8B-B14F-4D97-AF65-F5344CB8AC3E}">
        <p14:creationId xmlns:p14="http://schemas.microsoft.com/office/powerpoint/2010/main" val="4255905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D5C52-B025-4C2C-9156-3D90119F5B60}"/>
              </a:ext>
            </a:extLst>
          </p:cNvPr>
          <p:cNvSpPr>
            <a:spLocks noGrp="1"/>
          </p:cNvSpPr>
          <p:nvPr>
            <p:ph type="title"/>
          </p:nvPr>
        </p:nvSpPr>
        <p:spPr/>
        <p:txBody>
          <a:bodyPr/>
          <a:lstStyle/>
          <a:p>
            <a:r>
              <a:rPr lang="en-US" dirty="0"/>
              <a:t>Books to Africa and Mustard Seed Kitchen </a:t>
            </a:r>
            <a:endParaRPr lang="en-GB" dirty="0"/>
          </a:p>
        </p:txBody>
      </p:sp>
      <p:sp>
        <p:nvSpPr>
          <p:cNvPr id="3" name="Content Placeholder 2">
            <a:extLst>
              <a:ext uri="{FF2B5EF4-FFF2-40B4-BE49-F238E27FC236}">
                <a16:creationId xmlns:a16="http://schemas.microsoft.com/office/drawing/2014/main" id="{1A854EB9-552D-4FD1-B204-8817FCB5662D}"/>
              </a:ext>
            </a:extLst>
          </p:cNvPr>
          <p:cNvSpPr>
            <a:spLocks noGrp="1"/>
          </p:cNvSpPr>
          <p:nvPr>
            <p:ph sz="half" idx="1"/>
          </p:nvPr>
        </p:nvSpPr>
        <p:spPr/>
        <p:txBody>
          <a:bodyPr>
            <a:normAutofit fontScale="55000" lnSpcReduction="20000"/>
          </a:bodyPr>
          <a:lstStyle/>
          <a:p>
            <a:endParaRPr lang="en-US" dirty="0"/>
          </a:p>
          <a:p>
            <a:endParaRPr lang="en-US" dirty="0"/>
          </a:p>
          <a:p>
            <a:pPr marL="0" indent="0">
              <a:buNone/>
            </a:pPr>
            <a:r>
              <a:rPr lang="en-US" dirty="0"/>
              <a:t>F</a:t>
            </a:r>
            <a:r>
              <a:rPr lang="en-GB" dirty="0"/>
              <a:t>rom time to time, school sends its redundant books to Africa through this charity. F</a:t>
            </a:r>
            <a:r>
              <a:rPr lang="en-US" dirty="0" err="1">
                <a:solidFill>
                  <a:srgbClr val="000000"/>
                </a:solidFill>
                <a:latin typeface="Signika"/>
              </a:rPr>
              <a:t>ounded</a:t>
            </a:r>
            <a:r>
              <a:rPr lang="en-US" dirty="0">
                <a:solidFill>
                  <a:srgbClr val="000000"/>
                </a:solidFill>
                <a:latin typeface="Signika"/>
              </a:rPr>
              <a:t> in 2012 the charity’s  mission is to promote a culture of ‘</a:t>
            </a:r>
            <a:r>
              <a:rPr lang="en-US" dirty="0" err="1">
                <a:solidFill>
                  <a:srgbClr val="000000"/>
                </a:solidFill>
                <a:latin typeface="Signika"/>
              </a:rPr>
              <a:t>readcycling</a:t>
            </a:r>
            <a:r>
              <a:rPr lang="en-US" dirty="0">
                <a:solidFill>
                  <a:srgbClr val="000000"/>
                </a:solidFill>
                <a:latin typeface="Signika"/>
              </a:rPr>
              <a:t>’ and improve the quality of education in Africa, through the collection, processing, shipping and distribution of quality books and educational materials that equip individuals, institutions, and communities to acquire knowledge and achieve their full potential in a </a:t>
            </a:r>
            <a:r>
              <a:rPr lang="en-US" dirty="0" err="1">
                <a:solidFill>
                  <a:srgbClr val="000000"/>
                </a:solidFill>
                <a:latin typeface="Signika"/>
              </a:rPr>
              <a:t>globalised</a:t>
            </a:r>
            <a:r>
              <a:rPr lang="en-US" dirty="0">
                <a:solidFill>
                  <a:srgbClr val="000000"/>
                </a:solidFill>
                <a:latin typeface="Signika"/>
              </a:rPr>
              <a:t> world. According to UNESCO, </a:t>
            </a:r>
            <a:r>
              <a:rPr lang="en-US" b="1" dirty="0">
                <a:latin typeface="Signika"/>
                <a:hlinkClick r:id="rId2"/>
              </a:rPr>
              <a:t>202 million</a:t>
            </a:r>
            <a:r>
              <a:rPr lang="en-US" dirty="0">
                <a:solidFill>
                  <a:srgbClr val="000000"/>
                </a:solidFill>
                <a:latin typeface="Signika"/>
              </a:rPr>
              <a:t> students who attend school in Sub-Saharan Africa will not be able to read or write properly after finishing school due to lack of quality educational resources. An estimated </a:t>
            </a:r>
            <a:r>
              <a:rPr lang="en-US" b="1" dirty="0">
                <a:latin typeface="Signika"/>
                <a:hlinkClick r:id="rId3"/>
              </a:rPr>
              <a:t>770 million </a:t>
            </a:r>
            <a:r>
              <a:rPr lang="en-US" dirty="0">
                <a:solidFill>
                  <a:srgbClr val="000000"/>
                </a:solidFill>
                <a:latin typeface="Signika"/>
              </a:rPr>
              <a:t>across Africa have no access to electricity and </a:t>
            </a:r>
            <a:r>
              <a:rPr lang="en-US" b="1" dirty="0">
                <a:latin typeface="Signika"/>
                <a:hlinkClick r:id="rId4"/>
              </a:rPr>
              <a:t>936 million</a:t>
            </a:r>
            <a:r>
              <a:rPr lang="en-US" dirty="0">
                <a:solidFill>
                  <a:srgbClr val="000000"/>
                </a:solidFill>
                <a:latin typeface="Signika"/>
              </a:rPr>
              <a:t> still have no access to the internet! Yet according to CODEP, an estimated </a:t>
            </a:r>
            <a:r>
              <a:rPr lang="en-US" b="1" dirty="0">
                <a:latin typeface="Signika"/>
                <a:hlinkClick r:id="rId5"/>
              </a:rPr>
              <a:t>13 million books</a:t>
            </a:r>
            <a:r>
              <a:rPr lang="en-US" dirty="0">
                <a:solidFill>
                  <a:srgbClr val="000000"/>
                </a:solidFill>
                <a:latin typeface="Signika"/>
              </a:rPr>
              <a:t> (7,500 </a:t>
            </a:r>
            <a:r>
              <a:rPr lang="en-US" dirty="0" err="1">
                <a:solidFill>
                  <a:srgbClr val="000000"/>
                </a:solidFill>
                <a:latin typeface="Signika"/>
              </a:rPr>
              <a:t>tonnes</a:t>
            </a:r>
            <a:r>
              <a:rPr lang="en-US" dirty="0">
                <a:solidFill>
                  <a:srgbClr val="000000"/>
                </a:solidFill>
                <a:latin typeface="Signika"/>
              </a:rPr>
              <a:t>) go to landfill every year in the UK alone, and the National Wildlife Federation found that approximately </a:t>
            </a:r>
            <a:r>
              <a:rPr lang="en-US" b="1" dirty="0">
                <a:latin typeface="Signika"/>
                <a:hlinkClick r:id="rId6"/>
              </a:rPr>
              <a:t>320 million books</a:t>
            </a:r>
            <a:r>
              <a:rPr lang="en-US" dirty="0">
                <a:solidFill>
                  <a:srgbClr val="000000"/>
                </a:solidFill>
                <a:latin typeface="Signika"/>
              </a:rPr>
              <a:t> (160,000 </a:t>
            </a:r>
            <a:r>
              <a:rPr lang="en-US" dirty="0" err="1">
                <a:solidFill>
                  <a:srgbClr val="000000"/>
                </a:solidFill>
                <a:latin typeface="Signika"/>
              </a:rPr>
              <a:t>tonnes</a:t>
            </a:r>
            <a:r>
              <a:rPr lang="en-US" dirty="0">
                <a:solidFill>
                  <a:srgbClr val="000000"/>
                </a:solidFill>
                <a:latin typeface="Signika"/>
              </a:rPr>
              <a:t>) are sent to landfill or recycling sites annually in America. Our support helps Books2Africa to continue addressing these challenges.</a:t>
            </a:r>
            <a:endParaRPr lang="en-GB" dirty="0"/>
          </a:p>
        </p:txBody>
      </p:sp>
      <p:sp>
        <p:nvSpPr>
          <p:cNvPr id="4" name="Content Placeholder 3">
            <a:extLst>
              <a:ext uri="{FF2B5EF4-FFF2-40B4-BE49-F238E27FC236}">
                <a16:creationId xmlns:a16="http://schemas.microsoft.com/office/drawing/2014/main" id="{2C7649D0-5156-4CA0-9FE9-6D50298FFB4B}"/>
              </a:ext>
            </a:extLst>
          </p:cNvPr>
          <p:cNvSpPr>
            <a:spLocks noGrp="1"/>
          </p:cNvSpPr>
          <p:nvPr>
            <p:ph sz="half" idx="2"/>
          </p:nvPr>
        </p:nvSpPr>
        <p:spPr/>
        <p:txBody>
          <a:bodyPr>
            <a:normAutofit fontScale="55000" lnSpcReduction="20000"/>
          </a:bodyPr>
          <a:lstStyle/>
          <a:p>
            <a:pPr marL="0" indent="0">
              <a:buNone/>
            </a:pPr>
            <a:r>
              <a:rPr lang="en-US" sz="3200" dirty="0"/>
              <a:t>Through the generosity of the Alive in Faith Catholic Charity and Mr. Bill </a:t>
            </a:r>
            <a:r>
              <a:rPr lang="en-US" sz="3200" dirty="0" err="1"/>
              <a:t>Gredley</a:t>
            </a:r>
            <a:r>
              <a:rPr lang="en-US" sz="3200" dirty="0"/>
              <a:t>, a local benefactor, St Louis has an amazing teaching kitchen that is used to promote health and cooking skills, improve mental health and wellbeing through cooking together and a space to work alongside families, for example, cooking with dads. </a:t>
            </a:r>
          </a:p>
          <a:p>
            <a:pPr marL="0" indent="0">
              <a:buNone/>
            </a:pPr>
            <a:r>
              <a:rPr lang="en-US" sz="3200" dirty="0"/>
              <a:t>We also share this space with </a:t>
            </a:r>
            <a:r>
              <a:rPr lang="en-US" sz="3200" dirty="0" err="1"/>
              <a:t>Abbeycroft</a:t>
            </a:r>
            <a:r>
              <a:rPr lang="en-US" sz="3200" dirty="0"/>
              <a:t> outdoor for Health and Food (HAF) cooking sessions. </a:t>
            </a:r>
          </a:p>
          <a:p>
            <a:pPr marL="0" indent="0">
              <a:buNone/>
            </a:pPr>
            <a:r>
              <a:rPr lang="en-US" sz="3200" dirty="0"/>
              <a:t>Our Mustard Seed Kitchen was opened in 2023 by Bishop Peter.   </a:t>
            </a:r>
            <a:endParaRPr lang="en-GB" sz="3200" dirty="0"/>
          </a:p>
        </p:txBody>
      </p:sp>
      <p:pic>
        <p:nvPicPr>
          <p:cNvPr id="7" name="Picture 6">
            <a:extLst>
              <a:ext uri="{FF2B5EF4-FFF2-40B4-BE49-F238E27FC236}">
                <a16:creationId xmlns:a16="http://schemas.microsoft.com/office/drawing/2014/main" id="{B1D30859-6FD9-4665-A76F-87942C151563}"/>
              </a:ext>
            </a:extLst>
          </p:cNvPr>
          <p:cNvPicPr>
            <a:picLocks noChangeAspect="1"/>
          </p:cNvPicPr>
          <p:nvPr/>
        </p:nvPicPr>
        <p:blipFill>
          <a:blip r:embed="rId7"/>
          <a:stretch>
            <a:fillRect/>
          </a:stretch>
        </p:blipFill>
        <p:spPr>
          <a:xfrm>
            <a:off x="662923" y="1200731"/>
            <a:ext cx="2859272" cy="1249788"/>
          </a:xfrm>
          <a:prstGeom prst="rect">
            <a:avLst/>
          </a:prstGeom>
        </p:spPr>
      </p:pic>
      <p:pic>
        <p:nvPicPr>
          <p:cNvPr id="9" name="Picture 8">
            <a:extLst>
              <a:ext uri="{FF2B5EF4-FFF2-40B4-BE49-F238E27FC236}">
                <a16:creationId xmlns:a16="http://schemas.microsoft.com/office/drawing/2014/main" id="{52D9FC81-AB4D-4C69-928C-4525B05E0458}"/>
              </a:ext>
            </a:extLst>
          </p:cNvPr>
          <p:cNvPicPr>
            <a:picLocks noChangeAspect="1"/>
          </p:cNvPicPr>
          <p:nvPr/>
        </p:nvPicPr>
        <p:blipFill>
          <a:blip r:embed="rId8"/>
          <a:stretch>
            <a:fillRect/>
          </a:stretch>
        </p:blipFill>
        <p:spPr>
          <a:xfrm>
            <a:off x="7244925" y="4383464"/>
            <a:ext cx="2989165" cy="1793499"/>
          </a:xfrm>
          <a:prstGeom prst="rect">
            <a:avLst/>
          </a:prstGeom>
        </p:spPr>
      </p:pic>
      <p:pic>
        <p:nvPicPr>
          <p:cNvPr id="10" name="Picture 9">
            <a:extLst>
              <a:ext uri="{FF2B5EF4-FFF2-40B4-BE49-F238E27FC236}">
                <a16:creationId xmlns:a16="http://schemas.microsoft.com/office/drawing/2014/main" id="{0BFB3167-A0A2-4A24-A7F0-2B3432540D34}"/>
              </a:ext>
            </a:extLst>
          </p:cNvPr>
          <p:cNvPicPr>
            <a:picLocks noChangeAspect="1"/>
          </p:cNvPicPr>
          <p:nvPr/>
        </p:nvPicPr>
        <p:blipFill>
          <a:blip r:embed="rId9"/>
          <a:stretch>
            <a:fillRect/>
          </a:stretch>
        </p:blipFill>
        <p:spPr>
          <a:xfrm>
            <a:off x="10561990" y="5280213"/>
            <a:ext cx="969348" cy="981541"/>
          </a:xfrm>
          <a:prstGeom prst="rect">
            <a:avLst/>
          </a:prstGeom>
        </p:spPr>
      </p:pic>
    </p:spTree>
    <p:extLst>
      <p:ext uri="{BB962C8B-B14F-4D97-AF65-F5344CB8AC3E}">
        <p14:creationId xmlns:p14="http://schemas.microsoft.com/office/powerpoint/2010/main" val="40369142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DE83EAD59C35F4581A1AAAC94FF0477" ma:contentTypeVersion="14" ma:contentTypeDescription="Create a new document." ma:contentTypeScope="" ma:versionID="9befa39864102a85bdbbc052a718a34b">
  <xsd:schema xmlns:xsd="http://www.w3.org/2001/XMLSchema" xmlns:xs="http://www.w3.org/2001/XMLSchema" xmlns:p="http://schemas.microsoft.com/office/2006/metadata/properties" xmlns:ns3="88fc1f6a-a6ae-421d-a050-f40137988cb8" targetNamespace="http://schemas.microsoft.com/office/2006/metadata/properties" ma:root="true" ma:fieldsID="17587c14865ecd7242c8a55db13f97bc" ns3:_="">
    <xsd:import namespace="88fc1f6a-a6ae-421d-a050-f40137988cb8"/>
    <xsd:element name="properties">
      <xsd:complexType>
        <xsd:sequence>
          <xsd:element name="documentManagement">
            <xsd:complexType>
              <xsd:all>
                <xsd:element ref="ns3:MediaServiceMetadata" minOccurs="0"/>
                <xsd:element ref="ns3:MediaServiceFastMetadata" minOccurs="0"/>
                <xsd:element ref="ns3:MediaLengthInSeconds"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fc1f6a-a6ae-421d-a050-f40137988cb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EFB74C1-6FD3-43FD-BBA4-A874B96349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fc1f6a-a6ae-421d-a050-f40137988c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7CF0034-4BB7-4F18-A6A0-F65E667914E9}">
  <ds:schemaRefs>
    <ds:schemaRef ds:uri="http://schemas.microsoft.com/sharepoint/v3/contenttype/forms"/>
  </ds:schemaRefs>
</ds:datastoreItem>
</file>

<file path=customXml/itemProps3.xml><?xml version="1.0" encoding="utf-8"?>
<ds:datastoreItem xmlns:ds="http://schemas.openxmlformats.org/officeDocument/2006/customXml" ds:itemID="{FA19D550-3FE0-46C6-ACC6-D746D699D658}">
  <ds:schemaRefs>
    <ds:schemaRef ds:uri="http://www.w3.org/XML/1998/namespace"/>
    <ds:schemaRef ds:uri="http://purl.org/dc/dcmitype/"/>
    <ds:schemaRef ds:uri="http://purl.org/dc/term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schemas.microsoft.com/office/2006/documentManagement/types"/>
    <ds:schemaRef ds:uri="88fc1f6a-a6ae-421d-a050-f40137988cb8"/>
  </ds:schemaRefs>
</ds:datastoreItem>
</file>

<file path=docProps/app.xml><?xml version="1.0" encoding="utf-8"?>
<Properties xmlns="http://schemas.openxmlformats.org/officeDocument/2006/extended-properties" xmlns:vt="http://schemas.openxmlformats.org/officeDocument/2006/docPropsVTypes">
  <TotalTime>5895</TotalTime>
  <Words>3773</Words>
  <Application>Microsoft Office PowerPoint</Application>
  <PresentationFormat>Widescreen</PresentationFormat>
  <Paragraphs>140</Paragraphs>
  <Slides>23</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23</vt:i4>
      </vt:variant>
    </vt:vector>
  </HeadingPairs>
  <TitlesOfParts>
    <vt:vector size="39" baseType="lpstr">
      <vt:lpstr>Arial</vt:lpstr>
      <vt:lpstr>brandon-grotesque</vt:lpstr>
      <vt:lpstr>Calibri</vt:lpstr>
      <vt:lpstr>Calibri Light</vt:lpstr>
      <vt:lpstr>Georgia</vt:lpstr>
      <vt:lpstr>Jost</vt:lpstr>
      <vt:lpstr>Karla</vt:lpstr>
      <vt:lpstr>Lato</vt:lpstr>
      <vt:lpstr>LWF</vt:lpstr>
      <vt:lpstr>LWF SemiBold</vt:lpstr>
      <vt:lpstr>Montserrat</vt:lpstr>
      <vt:lpstr>niveau-grotesk</vt:lpstr>
      <vt:lpstr>Open Sans</vt:lpstr>
      <vt:lpstr>Poppins</vt:lpstr>
      <vt:lpstr>Signika</vt:lpstr>
      <vt:lpstr>Office Theme</vt:lpstr>
      <vt:lpstr>St Louis Catholic Life  Our Community Involvement </vt:lpstr>
      <vt:lpstr>Our Lady Immaculate &amp; St Etheldreda Newmarket Our Community Parish </vt:lpstr>
      <vt:lpstr>St Louis PTA </vt:lpstr>
      <vt:lpstr>CAFOD (Catholic Aid for Overseas Development) </vt:lpstr>
      <vt:lpstr>FAIRTRADE </vt:lpstr>
      <vt:lpstr>Mini Vinnies </vt:lpstr>
      <vt:lpstr>Sisters of St Louis </vt:lpstr>
      <vt:lpstr>Volunteers </vt:lpstr>
      <vt:lpstr>Toddler Drop In </vt:lpstr>
      <vt:lpstr>Newmarket Pony Academy </vt:lpstr>
      <vt:lpstr>Buying Local and All Saints C of E Primary School and Paddocks Primary in Newmarket </vt:lpstr>
      <vt:lpstr>EVC Uganda </vt:lpstr>
      <vt:lpstr>Under Starters Orders </vt:lpstr>
      <vt:lpstr>Racing Welfare </vt:lpstr>
      <vt:lpstr>  Living Wage &amp; Newmarket Library</vt:lpstr>
      <vt:lpstr>Suffolk Young Carers </vt:lpstr>
      <vt:lpstr>Brampton Manor and Newmarket Day Centre </vt:lpstr>
      <vt:lpstr>Artsmark and Theatre Royal Bury St Edmunds </vt:lpstr>
      <vt:lpstr>Young Minds and Show Racism the Red Card </vt:lpstr>
      <vt:lpstr>Live Simply Award </vt:lpstr>
      <vt:lpstr>International Down’s Syndrome Day and Open Door Food Bank </vt:lpstr>
      <vt:lpstr>Holiday Activities and Food Programme (HAF)</vt:lpstr>
      <vt:lpstr>Books to Africa and Mustard Seed Kitchen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Louis Community Involvement</dc:title>
  <dc:creator>S.Blakeley</dc:creator>
  <cp:lastModifiedBy>S.Blakeley</cp:lastModifiedBy>
  <cp:revision>33</cp:revision>
  <dcterms:created xsi:type="dcterms:W3CDTF">2024-03-07T13:38:37Z</dcterms:created>
  <dcterms:modified xsi:type="dcterms:W3CDTF">2024-11-15T15:42:34Z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0x0101005DE83EAD59C35F4581A1AAAC94FF0477</vt:lpwstr>
  </property>
</Properties>
</file>